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301" r:id="rId2"/>
    <p:sldId id="665" r:id="rId3"/>
    <p:sldId id="666" r:id="rId4"/>
    <p:sldId id="667" r:id="rId5"/>
    <p:sldId id="668" r:id="rId6"/>
    <p:sldId id="669" r:id="rId7"/>
    <p:sldId id="652" r:id="rId8"/>
    <p:sldId id="702" r:id="rId9"/>
    <p:sldId id="653" r:id="rId10"/>
    <p:sldId id="654" r:id="rId11"/>
    <p:sldId id="655" r:id="rId12"/>
    <p:sldId id="656" r:id="rId13"/>
    <p:sldId id="657" r:id="rId14"/>
    <p:sldId id="658" r:id="rId15"/>
    <p:sldId id="659" r:id="rId16"/>
    <p:sldId id="660" r:id="rId17"/>
    <p:sldId id="661" r:id="rId18"/>
    <p:sldId id="703" r:id="rId19"/>
    <p:sldId id="704" r:id="rId20"/>
    <p:sldId id="677" r:id="rId21"/>
    <p:sldId id="678" r:id="rId22"/>
    <p:sldId id="679" r:id="rId23"/>
    <p:sldId id="680" r:id="rId24"/>
    <p:sldId id="681" r:id="rId25"/>
    <p:sldId id="682" r:id="rId26"/>
    <p:sldId id="683" r:id="rId27"/>
    <p:sldId id="684" r:id="rId28"/>
    <p:sldId id="687" r:id="rId29"/>
    <p:sldId id="688" r:id="rId30"/>
    <p:sldId id="693" r:id="rId31"/>
    <p:sldId id="694" r:id="rId32"/>
    <p:sldId id="695" r:id="rId33"/>
    <p:sldId id="696" r:id="rId34"/>
    <p:sldId id="697" r:id="rId35"/>
    <p:sldId id="699" r:id="rId36"/>
    <p:sldId id="701" r:id="rId37"/>
    <p:sldId id="689" r:id="rId38"/>
    <p:sldId id="690" r:id="rId39"/>
    <p:sldId id="691" r:id="rId40"/>
    <p:sldId id="692" r:id="rId41"/>
    <p:sldId id="705" r:id="rId42"/>
    <p:sldId id="706" r:id="rId43"/>
  </p:sldIdLst>
  <p:sldSz cx="9144000" cy="5143500" type="screen16x9"/>
  <p:notesSz cx="6858000" cy="9144000"/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F6C"/>
    <a:srgbClr val="46BCDE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00" autoAdjust="0"/>
    <p:restoredTop sz="95160" autoAdjust="0"/>
  </p:normalViewPr>
  <p:slideViewPr>
    <p:cSldViewPr snapToGrid="0">
      <p:cViewPr varScale="1">
        <p:scale>
          <a:sx n="105" d="100"/>
          <a:sy n="105" d="100"/>
        </p:scale>
        <p:origin x="814" y="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2024/8/30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202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8709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CF4CA7-7AAC-4C45-88E6-57EAF6DA16C9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1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6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4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9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6B1EA47-AA99-4F55-AEF3-3DA66267A0C2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470B42-93C0-4049-B9CB-A8EBAAC780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>
            <a:no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EDCEBCB-EE73-45D6-92CE-B2AE1D434CFB}"/>
              </a:ext>
            </a:extLst>
          </p:cNvPr>
          <p:cNvSpPr/>
          <p:nvPr userDrawn="1"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1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5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6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4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1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8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4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730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060450"/>
            <a:ext cx="8229600" cy="3534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1F63DC-E866-4077-8215-C471E38E7305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FFCFCD4-6DCF-4A23-AD20-AF62BB293DA8}"/>
              </a:ext>
            </a:extLst>
          </p:cNvPr>
          <p:cNvSpPr/>
          <p:nvPr userDrawn="1"/>
        </p:nvSpPr>
        <p:spPr>
          <a:xfrm>
            <a:off x="0" y="4838441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EB133451-4163-4C06-B844-3C1EE95F8FCF}"/>
              </a:ext>
            </a:extLst>
          </p:cNvPr>
          <p:cNvSpPr txBox="1">
            <a:spLocks/>
          </p:cNvSpPr>
          <p:nvPr userDrawn="1"/>
        </p:nvSpPr>
        <p:spPr>
          <a:xfrm>
            <a:off x="8639175" y="4838441"/>
            <a:ext cx="457199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BEBC7A-FD02-486B-81B5-A845787C689C}" type="slidenum">
              <a:rPr lang="zh-CN" altLang="en-US" sz="1600" smtClean="0">
                <a:solidFill>
                  <a:schemeClr val="bg1">
                    <a:lumMod val="95000"/>
                  </a:schemeClr>
                </a:solidFill>
              </a:rPr>
              <a:pPr/>
              <a:t>‹#›</a:t>
            </a:fld>
            <a:endParaRPr lang="zh-CN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 userDrawn="1"/>
            </p:nvSpPr>
            <p:spPr>
              <a:xfrm>
                <a:off x="8730114" y="1549667"/>
                <a:ext cx="366260" cy="225872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altLang="zh-CN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 algn="ctr"/>
                <a:r>
                  <a:rPr lang="en-US" altLang="zh-CN" dirty="0">
                    <a:solidFill>
                      <a:schemeClr val="bg1">
                        <a:lumMod val="85000"/>
                      </a:schemeClr>
                    </a:solidFill>
                  </a:rPr>
                  <a:t>@</a:t>
                </a:r>
              </a:p>
              <a:p>
                <a:pPr algn="ctr"/>
                <a:r>
                  <a:rPr lang="en-US" altLang="zh-CN" dirty="0">
                    <a:solidFill>
                      <a:schemeClr val="bg1">
                        <a:lumMod val="85000"/>
                      </a:schemeClr>
                    </a:solidFill>
                  </a:rPr>
                  <a:t>R</a:t>
                </a:r>
              </a:p>
              <a:p>
                <a:pPr algn="ctr"/>
                <a:r>
                  <a:rPr lang="en-US" altLang="zh-CN" dirty="0">
                    <a:solidFill>
                      <a:schemeClr val="bg1">
                        <a:lumMod val="85000"/>
                      </a:schemeClr>
                    </a:solidFill>
                  </a:rPr>
                  <a:t>U</a:t>
                </a:r>
              </a:p>
              <a:p>
                <a:pPr algn="ctr"/>
                <a:r>
                  <a:rPr lang="en-US" altLang="zh-CN" dirty="0">
                    <a:solidFill>
                      <a:schemeClr val="bg1">
                        <a:lumMod val="85000"/>
                      </a:schemeClr>
                    </a:solidFill>
                  </a:rPr>
                  <a:t>C</a:t>
                </a:r>
                <a:endParaRPr lang="zh-CN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8730114" y="1549667"/>
                <a:ext cx="366260" cy="2258729"/>
              </a:xfrm>
              <a:prstGeom prst="rect">
                <a:avLst/>
              </a:prstGeom>
              <a:blipFill>
                <a:blip r:embed="rId17"/>
                <a:stretch>
                  <a:fillRect l="-13846" r="-1076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97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  <p:sldLayoutId id="2147483669" r:id="rId13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mbria Math" panose="020405030504060302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lxml.de/" TargetMode="External"/><Relationship Id="rId2" Type="http://schemas.openxmlformats.org/officeDocument/2006/relationships/hyperlink" Target="https://www.crummy.com/software/BeautifulSoup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.mysql.com/doc/connector-python/en/connector-python-examples.html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17/07/web-scraping-in-python-using-scrapy/" TargetMode="External"/><Relationship Id="rId2" Type="http://schemas.openxmlformats.org/officeDocument/2006/relationships/hyperlink" Target="https://scrapy.org/)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11.tiff"/><Relationship Id="rId7" Type="http://schemas.openxmlformats.org/officeDocument/2006/relationships/image" Target="../media/image15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59145"/>
            <a:ext cx="9144000" cy="854123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数据模型与数据采集</a:t>
            </a:r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5941" y="158700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1057" y="27073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2349113" y="3309842"/>
            <a:ext cx="3919063" cy="4091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覃雄派</a:t>
            </a:r>
            <a:endParaRPr lang="mr-I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91"/>
          <p:cNvGrpSpPr>
            <a:grpSpLocks/>
          </p:cNvGrpSpPr>
          <p:nvPr/>
        </p:nvGrpSpPr>
        <p:grpSpPr bwMode="auto">
          <a:xfrm>
            <a:off x="1822357" y="3309841"/>
            <a:ext cx="390552" cy="616758"/>
            <a:chOff x="936" y="1480"/>
            <a:chExt cx="1589" cy="2510"/>
          </a:xfrm>
        </p:grpSpPr>
        <p:grpSp>
          <p:nvGrpSpPr>
            <p:cNvPr id="26" name="组合 33"/>
            <p:cNvGrpSpPr>
              <a:grpSpLocks/>
            </p:cNvGrpSpPr>
            <p:nvPr/>
          </p:nvGrpSpPr>
          <p:grpSpPr bwMode="auto">
            <a:xfrm>
              <a:off x="985" y="1583"/>
              <a:ext cx="1441" cy="2407"/>
              <a:chOff x="1754168" y="3653262"/>
              <a:chExt cx="1857599" cy="310781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196990" y="4093185"/>
                <a:ext cx="968886" cy="266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zh-CN" sz="2700">
                  <a:solidFill>
                    <a:srgbClr val="CA00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4"/>
            <p:cNvGrpSpPr>
              <a:grpSpLocks/>
            </p:cNvGrpSpPr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73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关系数据（</a:t>
            </a:r>
            <a:r>
              <a:rPr lang="en-US" altLang="zh-CN" dirty="0"/>
              <a:t>Relational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kumimoji="1" lang="zh-CN" altLang="en-US" dirty="0"/>
              <a:t>关系数据库：将数据表示为多个彼此可关联的表格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ER</a:t>
            </a:r>
            <a:r>
              <a:rPr kumimoji="1" lang="zh-CN" altLang="en-US" dirty="0"/>
              <a:t>模型组织数据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表格、属性、主外键</a:t>
            </a:r>
            <a:endParaRPr kumimoji="1" lang="en-US" altLang="zh-CN" dirty="0"/>
          </a:p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801" y="2378755"/>
            <a:ext cx="6805364" cy="246289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0C8F5C6-1752-44D2-A811-BBE0A92B765D}"/>
              </a:ext>
            </a:extLst>
          </p:cNvPr>
          <p:cNvSpPr/>
          <p:nvPr/>
        </p:nvSpPr>
        <p:spPr>
          <a:xfrm>
            <a:off x="6839360" y="1574284"/>
            <a:ext cx="2250103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kumimoji="1" lang="en-US" altLang="zh-CN" dirty="0"/>
              <a:t>ER:</a:t>
            </a:r>
            <a:r>
              <a:rPr kumimoji="1" lang="zh-CN" altLang="en-US" dirty="0"/>
              <a:t> </a:t>
            </a:r>
            <a:r>
              <a:rPr kumimoji="1" lang="en-US" altLang="zh-CN" dirty="0"/>
              <a:t>entity relationship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700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文本数据</a:t>
            </a:r>
            <a:endParaRPr kumimoji="1" lang="en-US" altLang="zh-CN" dirty="0"/>
          </a:p>
          <a:p>
            <a:r>
              <a:rPr kumimoji="1" lang="zh-CN" altLang="en-US" dirty="0"/>
              <a:t>自然语言是人们交流信息最为自然的表达方式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互联网网页、论坛评论等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企业文档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聊天记录</a:t>
            </a:r>
            <a:endParaRPr kumimoji="1" lang="en-US" altLang="zh-CN" dirty="0"/>
          </a:p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323" y="2635118"/>
            <a:ext cx="3481136" cy="22011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771571" y="2961536"/>
            <a:ext cx="3915229" cy="10772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600" dirty="0"/>
              <a:t>缺少结构支持，给文本分析处理带来巨大挑战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600" dirty="0"/>
              <a:t>理解词语、实体、句子、关系等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600" dirty="0"/>
              <a:t>自然语言的语义鸿沟</a:t>
            </a:r>
          </a:p>
        </p:txBody>
      </p:sp>
    </p:spTree>
    <p:extLst>
      <p:ext uri="{BB962C8B-B14F-4D97-AF65-F5344CB8AC3E}">
        <p14:creationId xmlns:p14="http://schemas.microsoft.com/office/powerpoint/2010/main" val="148284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图数据</a:t>
            </a:r>
            <a:endParaRPr lang="en-US" altLang="zh-CN" dirty="0"/>
          </a:p>
          <a:p>
            <a:r>
              <a:rPr kumimoji="1" lang="zh-CN" altLang="en-US" dirty="0"/>
              <a:t>顶点一般表示实体或者属性值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顶点之间的边，表示被连接的两个顶点间的关系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实例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社交网络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知识图谱</a:t>
            </a:r>
          </a:p>
          <a:p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9" t="2973" r="6373" b="2833"/>
          <a:stretch/>
        </p:blipFill>
        <p:spPr bwMode="auto">
          <a:xfrm>
            <a:off x="3904279" y="2017491"/>
            <a:ext cx="4469151" cy="2889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>
          <a:xfrm>
            <a:off x="3904280" y="1938317"/>
            <a:ext cx="2540180" cy="2968596"/>
          </a:xfrm>
          <a:prstGeom prst="ellipse">
            <a:avLst/>
          </a:prstGeom>
          <a:noFill/>
          <a:ln>
            <a:solidFill>
              <a:srgbClr val="AE06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537056" y="2013731"/>
            <a:ext cx="1836374" cy="2579306"/>
          </a:xfrm>
          <a:prstGeom prst="ellipse">
            <a:avLst/>
          </a:prstGeom>
          <a:noFill/>
          <a:ln>
            <a:solidFill>
              <a:srgbClr val="AE06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851204" y="2523092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AE0627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教练</a:t>
            </a:r>
            <a:endParaRPr lang="en-US" dirty="0">
              <a:solidFill>
                <a:srgbClr val="AE0627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17708" y="2994411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AE0627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创始人</a:t>
            </a:r>
            <a:endParaRPr lang="en-US" dirty="0">
              <a:solidFill>
                <a:srgbClr val="AE0627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700190" y="3237170"/>
            <a:ext cx="28907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请你预言该俱乐部在不久的将来会：</a:t>
            </a:r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  <a:p>
            <a:pPr marL="342900" indent="-342900">
              <a:buAutoNum type="alphaUcPeriod"/>
            </a:pP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分裂为两个俱乐部</a:t>
            </a:r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  <a:p>
            <a:pPr marL="342900" indent="-342900">
              <a:buAutoNum type="alphaUcPeriod"/>
            </a:pP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团结在创始人的周围</a:t>
            </a:r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10" name="Rectangle 11"/>
          <p:cNvSpPr/>
          <p:nvPr/>
        </p:nvSpPr>
        <p:spPr>
          <a:xfrm>
            <a:off x="193898" y="3329503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289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图数据：直观地理解群体的行为</a:t>
            </a:r>
            <a:endParaRPr lang="en-US" altLang="zh-CN" dirty="0"/>
          </a:p>
          <a:p>
            <a:pPr lvl="1"/>
            <a:r>
              <a:rPr lang="zh-CN" altLang="en-US" dirty="0"/>
              <a:t>例子：美国高中生恋爱关系图（边代表二人在</a:t>
            </a:r>
            <a:r>
              <a:rPr lang="en-US" altLang="zh-CN" dirty="0"/>
              <a:t>18</a:t>
            </a:r>
            <a:r>
              <a:rPr lang="zh-CN" altLang="en-US" dirty="0"/>
              <a:t>个月内恋爱过）</a:t>
            </a:r>
            <a:endParaRPr lang="en-US" altLang="zh-CN" dirty="0">
              <a:solidFill>
                <a:srgbClr val="AE0627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641" y="1648995"/>
            <a:ext cx="3803657" cy="271771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0D0109F-11BE-4D08-82DC-54ACB1DE0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714" y="2696538"/>
            <a:ext cx="2881086" cy="141924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EB96249-BD66-4E1A-B05B-338F30FA5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224" y="4266881"/>
            <a:ext cx="3308576" cy="48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3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时序数据</a:t>
            </a:r>
            <a:endParaRPr kumimoji="1" lang="en-US" altLang="zh-CN" dirty="0"/>
          </a:p>
          <a:p>
            <a:r>
              <a:rPr kumimoji="1" lang="zh-CN" altLang="en-US" dirty="0"/>
              <a:t>随时间不断变化或累积的数据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每个数据项有时间戳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关注一段时间内的数据值变化、关注离群值（</a:t>
            </a:r>
            <a:r>
              <a:rPr kumimoji="1" lang="en-US" altLang="zh-CN" dirty="0"/>
              <a:t>Outlier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新的数据价值更高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多用于监控传感等场景</a:t>
            </a:r>
          </a:p>
          <a:p>
            <a:endParaRPr lang="en-US" dirty="0"/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87" y="2980131"/>
            <a:ext cx="3189171" cy="1774108"/>
          </a:xfrm>
          <a:prstGeom prst="rect">
            <a:avLst/>
          </a:prstGeom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332" y="2980131"/>
            <a:ext cx="3234891" cy="177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0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键值对</a:t>
            </a:r>
            <a:endParaRPr kumimoji="1" lang="en-US" altLang="zh-CN" dirty="0"/>
          </a:p>
          <a:p>
            <a:r>
              <a:rPr kumimoji="1" lang="zh-CN" altLang="en-US" dirty="0"/>
              <a:t>键值对灵活定义属性，每行可以有多个不同的属性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例子：用户画像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通过键直接访问值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简单的如</a:t>
            </a:r>
            <a:r>
              <a:rPr kumimoji="1" lang="en-US" altLang="zh-CN" dirty="0"/>
              <a:t>Hash table</a:t>
            </a:r>
            <a:r>
              <a:rPr kumimoji="1" lang="zh-CN" altLang="en-US" dirty="0"/>
              <a:t>，</a:t>
            </a:r>
            <a:r>
              <a:rPr kumimoji="1" lang="en-US" altLang="zh-CN" dirty="0"/>
              <a:t>Map</a:t>
            </a:r>
            <a:r>
              <a:rPr kumimoji="1" lang="zh-CN" altLang="en-US" dirty="0"/>
              <a:t>等数据结构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1422" y="2569723"/>
            <a:ext cx="4806216" cy="2276896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4119613" y="2945331"/>
            <a:ext cx="2598821" cy="73793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70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多媒体数据</a:t>
            </a:r>
            <a:endParaRPr kumimoji="1" lang="en-US" altLang="zh-CN" dirty="0"/>
          </a:p>
          <a:p>
            <a:r>
              <a:rPr kumimoji="1" lang="zh-CN" altLang="en-US" dirty="0"/>
              <a:t>图像、视频、音频等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多种媒体类型的混合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更关注语义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处理复杂，计算代价高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数据量相对更大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在自媒体应用中普遍存在</a:t>
            </a:r>
            <a:endParaRPr kumimoji="1" lang="en-US" altLang="zh-CN" dirty="0"/>
          </a:p>
          <a:p>
            <a:endParaRPr kumimoji="1" lang="zh-CN" altLang="en-US" dirty="0"/>
          </a:p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0881" y="819150"/>
            <a:ext cx="2754842" cy="20510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7230E97-B920-45C0-87C6-2D10E3B05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918" y="3221952"/>
            <a:ext cx="3652435" cy="129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15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大数据时代：多模态数据并存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以关系数据为代表的结构化数据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数据量占比低于</a:t>
            </a:r>
            <a:r>
              <a:rPr kumimoji="1" lang="en-US" altLang="zh-CN" dirty="0"/>
              <a:t>20%</a:t>
            </a:r>
          </a:p>
          <a:p>
            <a:pPr lvl="2"/>
            <a:r>
              <a:rPr kumimoji="1" lang="zh-CN" altLang="en-US" dirty="0"/>
              <a:t>数据价值相对高</a:t>
            </a:r>
          </a:p>
          <a:p>
            <a:pPr lvl="1"/>
            <a:r>
              <a:rPr kumimoji="1" lang="zh-CN" altLang="en-US" dirty="0"/>
              <a:t>以文本、图数据为代表的非结构化数据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数据量占比高于</a:t>
            </a:r>
            <a:r>
              <a:rPr kumimoji="1" lang="en-US" altLang="zh-CN" dirty="0"/>
              <a:t>80%</a:t>
            </a:r>
          </a:p>
          <a:p>
            <a:pPr lvl="2"/>
            <a:r>
              <a:rPr kumimoji="1" lang="zh-CN" altLang="en-US" dirty="0"/>
              <a:t>数据价值相对低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需要融合结构化数据和非结构化数据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信息抽取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实体链接与数据融合</a:t>
            </a:r>
            <a:endParaRPr kumimoji="1"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01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05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数据的采集：</a:t>
            </a:r>
            <a:r>
              <a:rPr kumimoji="1" lang="zh-CN" altLang="en-US" dirty="0"/>
              <a:t>数据采集案例</a:t>
            </a:r>
            <a:endParaRPr kumimoji="1" lang="en-US" altLang="zh-CN" dirty="0"/>
          </a:p>
          <a:p>
            <a:r>
              <a:rPr lang="zh-CN" altLang="en-US" dirty="0"/>
              <a:t>考虑一个场景：请你基于数据分析原因</a:t>
            </a:r>
            <a:endParaRPr lang="en-US" altLang="zh-CN" dirty="0"/>
          </a:p>
          <a:p>
            <a:endParaRPr lang="zh-CN" altLang="en-US" dirty="0"/>
          </a:p>
          <a:p>
            <a:endParaRPr kumimoji="1" lang="en-US" altLang="zh-CN" dirty="0"/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544"/>
          <a:stretch/>
        </p:blipFill>
        <p:spPr>
          <a:xfrm>
            <a:off x="1332169" y="1814001"/>
            <a:ext cx="6264279" cy="18172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矩形 3"/>
          <p:cNvSpPr/>
          <p:nvPr/>
        </p:nvSpPr>
        <p:spPr>
          <a:xfrm>
            <a:off x="2382750" y="4009046"/>
            <a:ext cx="3877985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/>
              <a:t>你要采集哪些数据来支撑你的分析？</a:t>
            </a:r>
          </a:p>
        </p:txBody>
      </p:sp>
    </p:spTree>
    <p:extLst>
      <p:ext uri="{BB962C8B-B14F-4D97-AF65-F5344CB8AC3E}">
        <p14:creationId xmlns:p14="http://schemas.microsoft.com/office/powerpoint/2010/main" val="379766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数据科学的工作流程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19" y="1300294"/>
            <a:ext cx="6988630" cy="168300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103120" y="3505748"/>
            <a:ext cx="4572000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zh-CN" altLang="en-US" dirty="0"/>
              <a:t>循环迭代式的工作流程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先提出问题，再收集与分析相关的数据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先收集数据，再分析可以回答哪些问题</a:t>
            </a:r>
          </a:p>
        </p:txBody>
      </p:sp>
    </p:spTree>
    <p:extLst>
      <p:ext uri="{BB962C8B-B14F-4D97-AF65-F5344CB8AC3E}">
        <p14:creationId xmlns:p14="http://schemas.microsoft.com/office/powerpoint/2010/main" val="135268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数据的采集：</a:t>
            </a:r>
            <a:r>
              <a:rPr kumimoji="1" lang="en-US" altLang="zh-CN" dirty="0">
                <a:latin typeface="Calibri" charset="0"/>
                <a:ea typeface="Calibri" charset="0"/>
                <a:cs typeface="Calibri" charset="0"/>
              </a:rPr>
              <a:t>Where</a:t>
            </a:r>
            <a:r>
              <a:rPr kumimoji="1"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dirty="0">
                <a:latin typeface="Calibri" charset="0"/>
                <a:ea typeface="Calibri" charset="0"/>
                <a:cs typeface="Calibri" charset="0"/>
              </a:rPr>
              <a:t>to</a:t>
            </a:r>
            <a:r>
              <a:rPr kumimoji="1"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dirty="0">
                <a:latin typeface="Calibri" charset="0"/>
                <a:ea typeface="Calibri" charset="0"/>
                <a:cs typeface="Calibri" charset="0"/>
              </a:rPr>
              <a:t>Collect</a:t>
            </a:r>
          </a:p>
          <a:p>
            <a:r>
              <a:rPr lang="zh-CN" altLang="en-US" dirty="0"/>
              <a:t>你要采集哪些数据来支撑你的分析？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内部数据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产品数据库（关系数据）</a:t>
            </a:r>
            <a:endParaRPr lang="en-US" altLang="zh-CN" dirty="0"/>
          </a:p>
          <a:p>
            <a:pPr lvl="2"/>
            <a:r>
              <a:rPr lang="zh-CN" altLang="en-US" dirty="0"/>
              <a:t>例如：</a:t>
            </a:r>
            <a:r>
              <a:rPr lang="en-US" altLang="zh-CN" dirty="0"/>
              <a:t>iPhone</a:t>
            </a:r>
            <a:r>
              <a:rPr lang="zh-CN" altLang="en-US" dirty="0"/>
              <a:t>不同型号，及在不同销售地的定价、销量</a:t>
            </a:r>
            <a:endParaRPr lang="en-US" altLang="zh-CN" dirty="0"/>
          </a:p>
          <a:p>
            <a:pPr lvl="1"/>
            <a:r>
              <a:rPr lang="zh-CN" altLang="en-US" dirty="0"/>
              <a:t>系统日志（文本数据）</a:t>
            </a:r>
            <a:endParaRPr lang="en-US" altLang="zh-CN" dirty="0"/>
          </a:p>
          <a:p>
            <a:pPr lvl="2"/>
            <a:r>
              <a:rPr lang="zh-CN" altLang="en-US" dirty="0"/>
              <a:t>例如：用户在苹果官网搜索、购买</a:t>
            </a:r>
            <a:r>
              <a:rPr lang="en-US" altLang="zh-CN" dirty="0"/>
              <a:t>iPhone</a:t>
            </a:r>
            <a:r>
              <a:rPr lang="zh-CN" altLang="en-US" dirty="0"/>
              <a:t>及其周边的历史</a:t>
            </a:r>
            <a:endParaRPr lang="en-US" altLang="zh-CN" dirty="0"/>
          </a:p>
          <a:p>
            <a:pPr lvl="1"/>
            <a:r>
              <a:rPr lang="zh-CN" altLang="en-US" dirty="0"/>
              <a:t>文档数据（</a:t>
            </a:r>
            <a:r>
              <a:rPr lang="en-US" altLang="zh-CN" dirty="0"/>
              <a:t>Word,</a:t>
            </a:r>
            <a:r>
              <a:rPr lang="zh-CN" altLang="en-US" dirty="0"/>
              <a:t> </a:t>
            </a:r>
            <a:r>
              <a:rPr lang="en-US" altLang="zh-CN" dirty="0"/>
              <a:t>Excel,</a:t>
            </a:r>
            <a:r>
              <a:rPr lang="zh-CN" altLang="en-US" dirty="0"/>
              <a:t> </a:t>
            </a:r>
            <a:r>
              <a:rPr lang="en-US" altLang="zh-CN" dirty="0"/>
              <a:t>PDF,</a:t>
            </a:r>
            <a:r>
              <a:rPr lang="zh-CN" altLang="en-US" dirty="0"/>
              <a:t> </a:t>
            </a:r>
            <a:r>
              <a:rPr lang="en-US" altLang="zh-CN" dirty="0"/>
              <a:t>CSV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例如：销售渠道汇总来的表格数据</a:t>
            </a:r>
            <a:endParaRPr lang="en-US" altLang="zh-CN" dirty="0"/>
          </a:p>
          <a:p>
            <a:pPr lvl="1"/>
            <a:r>
              <a:rPr lang="zh-CN" altLang="en-US" dirty="0"/>
              <a:t>多媒体数据（视频、音频、图片）</a:t>
            </a:r>
            <a:endParaRPr lang="en-US" altLang="zh-CN" dirty="0"/>
          </a:p>
          <a:p>
            <a:endParaRPr lang="zh-CN" altLang="en-US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3024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数据采集：</a:t>
            </a:r>
            <a:r>
              <a:rPr kumimoji="1" lang="en-US" altLang="zh-CN" dirty="0">
                <a:latin typeface="Calibri" charset="0"/>
                <a:ea typeface="Calibri" charset="0"/>
                <a:cs typeface="Calibri" charset="0"/>
              </a:rPr>
              <a:t>Where</a:t>
            </a:r>
            <a:r>
              <a:rPr kumimoji="1"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dirty="0">
                <a:latin typeface="Calibri" charset="0"/>
                <a:ea typeface="Calibri" charset="0"/>
                <a:cs typeface="Calibri" charset="0"/>
              </a:rPr>
              <a:t>to</a:t>
            </a:r>
            <a:r>
              <a:rPr kumimoji="1"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dirty="0">
                <a:latin typeface="Calibri" charset="0"/>
                <a:ea typeface="Calibri" charset="0"/>
                <a:cs typeface="Calibri" charset="0"/>
              </a:rPr>
              <a:t>Collect</a:t>
            </a:r>
          </a:p>
          <a:p>
            <a:r>
              <a:rPr lang="zh-CN" altLang="en-US" dirty="0"/>
              <a:t>你要采集哪些数据来支撑你的分析？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外部数据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网页数据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412" y="1708807"/>
            <a:ext cx="5200192" cy="30473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260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数据采集：</a:t>
            </a:r>
            <a:r>
              <a:rPr kumimoji="1" lang="en-US" altLang="zh-CN" dirty="0">
                <a:latin typeface="Calibri" charset="0"/>
                <a:ea typeface="Calibri" charset="0"/>
                <a:cs typeface="Calibri" charset="0"/>
              </a:rPr>
              <a:t>Where</a:t>
            </a:r>
            <a:r>
              <a:rPr kumimoji="1"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dirty="0">
                <a:latin typeface="Calibri" charset="0"/>
                <a:ea typeface="Calibri" charset="0"/>
                <a:cs typeface="Calibri" charset="0"/>
              </a:rPr>
              <a:t>to</a:t>
            </a:r>
            <a:r>
              <a:rPr kumimoji="1"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dirty="0">
                <a:latin typeface="Calibri" charset="0"/>
                <a:ea typeface="Calibri" charset="0"/>
                <a:cs typeface="Calibri" charset="0"/>
              </a:rPr>
              <a:t>Collect</a:t>
            </a:r>
          </a:p>
          <a:p>
            <a:r>
              <a:rPr lang="zh-CN" altLang="en-US" dirty="0"/>
              <a:t>你要采集哪些数据来支撑你的分析？</a:t>
            </a:r>
            <a:endParaRPr lang="en-US" altLang="zh-CN" dirty="0"/>
          </a:p>
          <a:p>
            <a:r>
              <a:rPr lang="zh-CN" altLang="en-US" dirty="0"/>
              <a:t>外部数据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网页数据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en-US" altLang="zh-CN" dirty="0"/>
              <a:t>Web</a:t>
            </a:r>
            <a:r>
              <a:rPr lang="zh-CN" altLang="en-US" dirty="0"/>
              <a:t> </a:t>
            </a:r>
            <a:r>
              <a:rPr lang="en-US" altLang="zh-CN" dirty="0"/>
              <a:t>API</a:t>
            </a:r>
          </a:p>
          <a:p>
            <a:endParaRPr kumimoji="1" lang="en-US" altLang="zh-CN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74"/>
          <a:stretch/>
        </p:blipFill>
        <p:spPr bwMode="auto">
          <a:xfrm>
            <a:off x="3407344" y="1739192"/>
            <a:ext cx="4671642" cy="27619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857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数据采集：</a:t>
            </a:r>
            <a:r>
              <a:rPr kumimoji="1" lang="en-US" altLang="zh-CN" dirty="0">
                <a:latin typeface="Calibri" charset="0"/>
                <a:ea typeface="Calibri" charset="0"/>
                <a:cs typeface="Calibri" charset="0"/>
              </a:rPr>
              <a:t>Where</a:t>
            </a:r>
            <a:r>
              <a:rPr kumimoji="1"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dirty="0">
                <a:latin typeface="Calibri" charset="0"/>
                <a:ea typeface="Calibri" charset="0"/>
                <a:cs typeface="Calibri" charset="0"/>
              </a:rPr>
              <a:t>to</a:t>
            </a:r>
            <a:r>
              <a:rPr kumimoji="1"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dirty="0">
                <a:latin typeface="Calibri" charset="0"/>
                <a:ea typeface="Calibri" charset="0"/>
                <a:cs typeface="Calibri" charset="0"/>
              </a:rPr>
              <a:t>Collect</a:t>
            </a:r>
          </a:p>
          <a:p>
            <a:r>
              <a:rPr lang="zh-CN" altLang="en-US" dirty="0"/>
              <a:t>你要采集哪些数据来支撑你的分析？</a:t>
            </a:r>
            <a:endParaRPr lang="en-US" altLang="zh-CN" dirty="0"/>
          </a:p>
          <a:p>
            <a:r>
              <a:rPr lang="zh-CN" altLang="en-US" dirty="0"/>
              <a:t>外部数据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网页数据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Web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API</a:t>
            </a:r>
          </a:p>
          <a:p>
            <a:pPr lvl="1"/>
            <a:r>
              <a:rPr lang="zh-CN" altLang="en-US" dirty="0"/>
              <a:t>开放数据（</a:t>
            </a:r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24" y="1681379"/>
            <a:ext cx="3726532" cy="2925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533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数据采集：</a:t>
            </a:r>
            <a:r>
              <a:rPr kumimoji="1" lang="en-US" altLang="zh-CN" dirty="0">
                <a:latin typeface="Calibri" charset="0"/>
                <a:ea typeface="Calibri" charset="0"/>
                <a:cs typeface="Calibri" charset="0"/>
              </a:rPr>
              <a:t>Where</a:t>
            </a:r>
            <a:r>
              <a:rPr kumimoji="1"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dirty="0">
                <a:latin typeface="Calibri" charset="0"/>
                <a:ea typeface="Calibri" charset="0"/>
                <a:cs typeface="Calibri" charset="0"/>
              </a:rPr>
              <a:t>to</a:t>
            </a:r>
            <a:r>
              <a:rPr kumimoji="1"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dirty="0">
                <a:latin typeface="Calibri" charset="0"/>
                <a:ea typeface="Calibri" charset="0"/>
                <a:cs typeface="Calibri" charset="0"/>
              </a:rPr>
              <a:t>Collect</a:t>
            </a:r>
          </a:p>
          <a:p>
            <a:r>
              <a:rPr lang="zh-CN" altLang="en-US" dirty="0"/>
              <a:t>你要采集哪些数据来支撑你的分析？</a:t>
            </a:r>
            <a:endParaRPr lang="en-US" altLang="zh-CN" dirty="0"/>
          </a:p>
          <a:p>
            <a:r>
              <a:rPr lang="zh-CN" altLang="en-US" dirty="0"/>
              <a:t>外部数据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网页数据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Web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API</a:t>
            </a:r>
          </a:p>
          <a:p>
            <a:pPr lvl="1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开放数据（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Open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）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zh-CN" altLang="en-US" dirty="0"/>
              <a:t>知识图谱（</a:t>
            </a:r>
            <a:r>
              <a:rPr lang="en-US" altLang="zh-CN" dirty="0"/>
              <a:t>DBpedia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586" y="1636295"/>
            <a:ext cx="3840317" cy="29498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381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数据的分类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1" t="14464" r="4123" b="41706"/>
          <a:stretch/>
        </p:blipFill>
        <p:spPr>
          <a:xfrm>
            <a:off x="159252" y="3082245"/>
            <a:ext cx="3354512" cy="9491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1167094" y="226093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结构化数据</a:t>
            </a:r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06426" y="954109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数据</a:t>
            </a:r>
            <a:endParaRPr 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144942" y="2260932"/>
            <a:ext cx="1611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非结构化数据</a:t>
            </a:r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21705" y="228209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半结构化数据</a:t>
            </a:r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454" y="2845941"/>
            <a:ext cx="2290164" cy="18304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837" y="2981472"/>
            <a:ext cx="2011548" cy="15593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1" name="Elbow Connector 11"/>
          <p:cNvCxnSpPr>
            <a:stCxn id="6" idx="1"/>
            <a:endCxn id="5" idx="0"/>
          </p:cNvCxnSpPr>
          <p:nvPr/>
        </p:nvCxnSpPr>
        <p:spPr>
          <a:xfrm rot="10800000" flipV="1">
            <a:off x="1836508" y="1184942"/>
            <a:ext cx="2969918" cy="1075990"/>
          </a:xfrm>
          <a:prstGeom prst="bentConnector2">
            <a:avLst/>
          </a:prstGeom>
          <a:ln w="28575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2"/>
          <p:cNvCxnSpPr>
            <a:stCxn id="6" idx="2"/>
            <a:endCxn id="8" idx="0"/>
          </p:cNvCxnSpPr>
          <p:nvPr/>
        </p:nvCxnSpPr>
        <p:spPr>
          <a:xfrm rot="5400000">
            <a:off x="4773375" y="1848935"/>
            <a:ext cx="866322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5"/>
          <p:cNvCxnSpPr>
            <a:stCxn id="6" idx="3"/>
            <a:endCxn id="7" idx="0"/>
          </p:cNvCxnSpPr>
          <p:nvPr/>
        </p:nvCxnSpPr>
        <p:spPr>
          <a:xfrm>
            <a:off x="5606645" y="1184942"/>
            <a:ext cx="2343967" cy="1075990"/>
          </a:xfrm>
          <a:prstGeom prst="bentConnector2">
            <a:avLst/>
          </a:prstGeom>
          <a:ln w="28575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20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数据采集：</a:t>
            </a:r>
            <a:r>
              <a:rPr kumimoji="1" lang="en-US" altLang="zh-CN" dirty="0">
                <a:latin typeface="Calibri" charset="0"/>
                <a:ea typeface="Calibri" charset="0"/>
                <a:cs typeface="Calibri" charset="0"/>
              </a:rPr>
              <a:t>How</a:t>
            </a:r>
            <a:r>
              <a:rPr kumimoji="1"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dirty="0">
                <a:latin typeface="Calibri" charset="0"/>
                <a:ea typeface="Calibri" charset="0"/>
                <a:cs typeface="Calibri" charset="0"/>
              </a:rPr>
              <a:t>to</a:t>
            </a:r>
            <a:r>
              <a:rPr kumimoji="1"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dirty="0">
                <a:latin typeface="Calibri" charset="0"/>
                <a:ea typeface="Calibri" charset="0"/>
                <a:cs typeface="Calibri" charset="0"/>
              </a:rPr>
              <a:t>Collect</a:t>
            </a:r>
          </a:p>
          <a:p>
            <a:r>
              <a:rPr lang="zh-CN" altLang="en-US" dirty="0"/>
              <a:t>按数据源类型进行分类</a:t>
            </a:r>
            <a:endParaRPr lang="en-US" altLang="zh-CN" dirty="0"/>
          </a:p>
          <a:p>
            <a:pPr lvl="1"/>
            <a:r>
              <a:rPr lang="zh-CN" altLang="en-US" dirty="0"/>
              <a:t>来自</a:t>
            </a:r>
            <a:r>
              <a:rPr lang="en-US" altLang="zh-CN" dirty="0"/>
              <a:t>CSV</a:t>
            </a:r>
            <a:r>
              <a:rPr lang="zh-CN" altLang="en-US" dirty="0"/>
              <a:t>文件</a:t>
            </a:r>
            <a:endParaRPr lang="en-US" altLang="zh-CN" dirty="0"/>
          </a:p>
          <a:p>
            <a:pPr lvl="1"/>
            <a:r>
              <a:rPr lang="zh-CN" altLang="en-US" dirty="0"/>
              <a:t>来自</a:t>
            </a:r>
            <a:r>
              <a:rPr lang="en-US" altLang="zh-CN" dirty="0"/>
              <a:t>JSON</a:t>
            </a:r>
            <a:r>
              <a:rPr lang="zh-CN" altLang="en-US" dirty="0"/>
              <a:t>文件</a:t>
            </a:r>
            <a:endParaRPr lang="en-US" altLang="zh-CN" dirty="0"/>
          </a:p>
          <a:p>
            <a:pPr lvl="1"/>
            <a:r>
              <a:rPr lang="zh-CN" altLang="en-US" dirty="0"/>
              <a:t>来自网页</a:t>
            </a:r>
            <a:r>
              <a:rPr lang="en-US" altLang="zh-CN" dirty="0"/>
              <a:t>Web</a:t>
            </a:r>
            <a:r>
              <a:rPr lang="zh-CN" altLang="en-US" dirty="0"/>
              <a:t> </a:t>
            </a:r>
            <a:r>
              <a:rPr lang="en-US" altLang="zh-CN" dirty="0"/>
              <a:t>Pages</a:t>
            </a:r>
          </a:p>
          <a:p>
            <a:pPr lvl="1"/>
            <a:r>
              <a:rPr lang="zh-CN" altLang="en-US" dirty="0"/>
              <a:t>来自关系数据库（如</a:t>
            </a:r>
            <a:r>
              <a:rPr lang="en-US" altLang="zh-CN" dirty="0"/>
              <a:t>MySQL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来自</a:t>
            </a:r>
            <a:r>
              <a:rPr lang="en-US" altLang="zh-CN" dirty="0"/>
              <a:t>HDFS</a:t>
            </a:r>
          </a:p>
          <a:p>
            <a:pPr lvl="1"/>
            <a:r>
              <a:rPr lang="zh-CN" altLang="en-US" dirty="0"/>
              <a:t>来自</a:t>
            </a:r>
            <a:r>
              <a:rPr lang="en-US" altLang="zh-CN" dirty="0"/>
              <a:t>Web</a:t>
            </a:r>
            <a:r>
              <a:rPr lang="zh-CN" altLang="en-US" dirty="0"/>
              <a:t> </a:t>
            </a:r>
            <a:r>
              <a:rPr lang="en-US" altLang="zh-CN" dirty="0"/>
              <a:t>API</a:t>
            </a:r>
          </a:p>
          <a:p>
            <a:pPr lvl="1"/>
            <a:r>
              <a:rPr lang="zh-CN" altLang="en-US" dirty="0"/>
              <a:t>来自</a:t>
            </a:r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网站</a:t>
            </a:r>
            <a:endParaRPr lang="en-US" altLang="zh-CN" dirty="0"/>
          </a:p>
          <a:p>
            <a:endParaRPr kumimoji="1" lang="en-US" altLang="zh-CN" dirty="0">
              <a:latin typeface="Calibri" charset="0"/>
              <a:ea typeface="Calibri" charset="0"/>
              <a:cs typeface="Calibri" charset="0"/>
            </a:endParaRPr>
          </a:p>
          <a:p>
            <a:endParaRPr kumimoji="1" lang="en-US" altLang="zh-CN" dirty="0"/>
          </a:p>
        </p:txBody>
      </p:sp>
      <p:sp>
        <p:nvSpPr>
          <p:cNvPr id="4" name="TextBox 5"/>
          <p:cNvSpPr txBox="1"/>
          <p:nvPr/>
        </p:nvSpPr>
        <p:spPr>
          <a:xfrm>
            <a:off x="5230552" y="3198695"/>
            <a:ext cx="697627" cy="400110"/>
          </a:xfrm>
          <a:prstGeom prst="rect">
            <a:avLst/>
          </a:prstGeom>
          <a:solidFill>
            <a:srgbClr val="46BCDE"/>
          </a:solidFill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Arial" charset="0"/>
                <a:cs typeface="宋体" charset="-122"/>
              </a:rPr>
              <a:t>了解</a:t>
            </a:r>
            <a:endParaRPr lang="en-US" sz="2000" dirty="0">
              <a:ln>
                <a:solidFill>
                  <a:srgbClr val="FFFFFF"/>
                </a:solidFill>
              </a:ln>
              <a:solidFill>
                <a:srgbClr val="FFFFFF"/>
              </a:solidFill>
              <a:latin typeface="Arial" charset="0"/>
              <a:ea typeface="宋体" charset="-122"/>
              <a:cs typeface="宋体" charset="-122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5230552" y="1641241"/>
            <a:ext cx="697627" cy="40011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Arial" charset="0"/>
                <a:cs typeface="宋体" charset="-122"/>
              </a:rPr>
              <a:t>掌握</a:t>
            </a:r>
            <a:endParaRPr lang="en-US" sz="2000" dirty="0">
              <a:ln>
                <a:solidFill>
                  <a:srgbClr val="FFFFFF"/>
                </a:solidFill>
              </a:ln>
              <a:solidFill>
                <a:srgbClr val="FFFFFF"/>
              </a:solidFill>
              <a:latin typeface="Arial" charset="0"/>
              <a:ea typeface="宋体" charset="-122"/>
              <a:cs typeface="宋体" charset="-122"/>
            </a:endParaRPr>
          </a:p>
        </p:txBody>
      </p:sp>
      <p:sp>
        <p:nvSpPr>
          <p:cNvPr id="8" name="右大括号 7">
            <a:extLst>
              <a:ext uri="{FF2B5EF4-FFF2-40B4-BE49-F238E27FC236}">
                <a16:creationId xmlns:a16="http://schemas.microsoft.com/office/drawing/2014/main" id="{7D520442-FAFA-478B-B8CF-915ED811BE33}"/>
              </a:ext>
            </a:extLst>
          </p:cNvPr>
          <p:cNvSpPr/>
          <p:nvPr/>
        </p:nvSpPr>
        <p:spPr>
          <a:xfrm>
            <a:off x="4397828" y="1549400"/>
            <a:ext cx="261258" cy="601742"/>
          </a:xfrm>
          <a:prstGeom prst="rightBrace">
            <a:avLst/>
          </a:prstGeom>
          <a:noFill/>
          <a:ln w="38100" cap="flat" cmpd="sng" algn="ctr">
            <a:solidFill>
              <a:srgbClr val="FC0D1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3200">
              <a:solidFill>
                <a:srgbClr val="000000"/>
              </a:solidFill>
              <a:latin typeface="Times New Roman" pitchFamily="18" charset="0"/>
              <a:ea typeface="华文楷体" pitchFamily="2" charset="-122"/>
            </a:endParaRPr>
          </a:p>
        </p:txBody>
      </p:sp>
      <p:sp>
        <p:nvSpPr>
          <p:cNvPr id="9" name="右大括号 8">
            <a:extLst>
              <a:ext uri="{FF2B5EF4-FFF2-40B4-BE49-F238E27FC236}">
                <a16:creationId xmlns:a16="http://schemas.microsoft.com/office/drawing/2014/main" id="{99C47336-532E-4998-8CA3-81DBDFD6F35D}"/>
              </a:ext>
            </a:extLst>
          </p:cNvPr>
          <p:cNvSpPr/>
          <p:nvPr/>
        </p:nvSpPr>
        <p:spPr>
          <a:xfrm>
            <a:off x="4397828" y="2271486"/>
            <a:ext cx="261257" cy="596086"/>
          </a:xfrm>
          <a:prstGeom prst="rightBrace">
            <a:avLst/>
          </a:prstGeom>
          <a:noFill/>
          <a:ln w="381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3200">
              <a:solidFill>
                <a:srgbClr val="000000"/>
              </a:solidFill>
              <a:latin typeface="Times New Roman" pitchFamily="18" charset="0"/>
              <a:ea typeface="华文楷体" pitchFamily="2" charset="-122"/>
            </a:endParaRPr>
          </a:p>
        </p:txBody>
      </p:sp>
      <p:sp>
        <p:nvSpPr>
          <p:cNvPr id="10" name="右大括号 9">
            <a:extLst>
              <a:ext uri="{FF2B5EF4-FFF2-40B4-BE49-F238E27FC236}">
                <a16:creationId xmlns:a16="http://schemas.microsoft.com/office/drawing/2014/main" id="{A1AD8790-2810-411C-8134-7C35A7F7B232}"/>
              </a:ext>
            </a:extLst>
          </p:cNvPr>
          <p:cNvSpPr/>
          <p:nvPr/>
        </p:nvSpPr>
        <p:spPr>
          <a:xfrm>
            <a:off x="4397828" y="3032295"/>
            <a:ext cx="224829" cy="821248"/>
          </a:xfrm>
          <a:prstGeom prst="rightBrace">
            <a:avLst/>
          </a:prstGeom>
          <a:noFill/>
          <a:ln w="38100" cap="flat" cmpd="sng" algn="ctr">
            <a:solidFill>
              <a:srgbClr val="4DBCD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3200">
              <a:solidFill>
                <a:srgbClr val="000000"/>
              </a:solidFill>
              <a:latin typeface="Times New Roman" pitchFamily="18" charset="0"/>
              <a:ea typeface="华文楷体" pitchFamily="2" charset="-122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F0B504E1-9F67-4606-985F-66AF949110EF}"/>
              </a:ext>
            </a:extLst>
          </p:cNvPr>
          <p:cNvSpPr txBox="1"/>
          <p:nvPr/>
        </p:nvSpPr>
        <p:spPr>
          <a:xfrm>
            <a:off x="5230552" y="2504671"/>
            <a:ext cx="1210588" cy="4001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Arial" charset="0"/>
                <a:cs typeface="宋体" charset="-122"/>
              </a:rPr>
              <a:t>可选掌握</a:t>
            </a:r>
            <a:endParaRPr lang="en-US" sz="2000" dirty="0">
              <a:ln>
                <a:solidFill>
                  <a:srgbClr val="FFFFFF"/>
                </a:solidFill>
              </a:ln>
              <a:solidFill>
                <a:srgbClr val="FFFFFF"/>
              </a:solidFill>
              <a:latin typeface="Arial" charset="0"/>
              <a:ea typeface="宋体" charset="-122"/>
              <a:cs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873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60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从</a:t>
            </a:r>
            <a:r>
              <a:rPr lang="en-US" altLang="zh-CN" dirty="0"/>
              <a:t>CSV</a:t>
            </a:r>
            <a:r>
              <a:rPr lang="zh-CN" altLang="en-US" dirty="0"/>
              <a:t>文件读取数据</a:t>
            </a:r>
            <a:endParaRPr lang="en-US" altLang="zh-CN" dirty="0"/>
          </a:p>
          <a:p>
            <a:pPr lvl="1"/>
            <a:r>
              <a:rPr lang="en-US" altLang="zh-CN" sz="1500" dirty="0"/>
              <a:t>CSV</a:t>
            </a:r>
            <a:r>
              <a:rPr lang="zh-CN" altLang="en-US" sz="1500" dirty="0"/>
              <a:t>的全称是</a:t>
            </a:r>
            <a:r>
              <a:rPr lang="en-US" altLang="zh-CN" sz="1500" dirty="0"/>
              <a:t>Comma-separated values</a:t>
            </a:r>
            <a:r>
              <a:rPr lang="zh-CN" altLang="en-US" sz="1500" dirty="0"/>
              <a:t>，是一种用逗号分隔的方式来表示与存储表格数据的文件格式</a:t>
            </a:r>
            <a:endParaRPr lang="en-US" altLang="zh-CN" sz="1500" dirty="0"/>
          </a:p>
          <a:p>
            <a:pPr marL="742950" lvl="2" indent="-342900"/>
            <a:r>
              <a:rPr lang="zh-CN" altLang="en-US" sz="1500" dirty="0"/>
              <a:t>使用</a:t>
            </a:r>
            <a:r>
              <a:rPr lang="en-US" altLang="zh-CN" sz="1500" dirty="0">
                <a:latin typeface="Calibri" charset="0"/>
                <a:ea typeface="Calibri" charset="0"/>
                <a:cs typeface="Calibri" charset="0"/>
              </a:rPr>
              <a:t>Python</a:t>
            </a:r>
            <a:r>
              <a:rPr lang="zh-CN" altLang="en-US" sz="15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5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Pandas</a:t>
            </a:r>
            <a:r>
              <a:rPr lang="zh-CN" altLang="en-US" sz="1500" dirty="0"/>
              <a:t>读取</a:t>
            </a:r>
            <a:r>
              <a:rPr lang="en-US" altLang="zh-CN" sz="1500" dirty="0">
                <a:latin typeface="Calibri" charset="0"/>
                <a:ea typeface="Calibri" charset="0"/>
                <a:cs typeface="Calibri" charset="0"/>
              </a:rPr>
              <a:t>CSV</a:t>
            </a:r>
            <a:r>
              <a:rPr lang="zh-CN" altLang="en-US" sz="1500" dirty="0"/>
              <a:t>文件</a:t>
            </a:r>
            <a:endParaRPr lang="en-US" altLang="zh-CN" sz="1500" dirty="0"/>
          </a:p>
          <a:p>
            <a:endParaRPr lang="en-US" altLang="zh-CN" sz="1600" dirty="0"/>
          </a:p>
          <a:p>
            <a:endParaRPr kumimoji="1" lang="en-US" altLang="zh-CN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08" y="2026438"/>
            <a:ext cx="4767362" cy="11309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685" y="3200440"/>
            <a:ext cx="3023013" cy="160288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626E7BD-6293-4742-9D2F-5B29B2A07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5625" y="2713403"/>
            <a:ext cx="2728232" cy="118263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8CFE422-8D31-445D-A7EC-AA0AE7BEC1CA}"/>
              </a:ext>
            </a:extLst>
          </p:cNvPr>
          <p:cNvSpPr/>
          <p:nvPr/>
        </p:nvSpPr>
        <p:spPr>
          <a:xfrm>
            <a:off x="5815842" y="4105933"/>
            <a:ext cx="215046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/>
              <a:t>employee.csv</a:t>
            </a:r>
            <a:r>
              <a:rPr lang="zh-CN" altLang="en-US" dirty="0"/>
              <a:t>的内容</a:t>
            </a:r>
          </a:p>
        </p:txBody>
      </p:sp>
    </p:spTree>
    <p:extLst>
      <p:ext uri="{BB962C8B-B14F-4D97-AF65-F5344CB8AC3E}">
        <p14:creationId xmlns:p14="http://schemas.microsoft.com/office/powerpoint/2010/main" val="179931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从</a:t>
            </a:r>
            <a:r>
              <a:rPr lang="en-US" altLang="zh-CN" dirty="0"/>
              <a:t>JSON</a:t>
            </a:r>
            <a:r>
              <a:rPr lang="zh-CN" altLang="en-US" dirty="0"/>
              <a:t>文件读取数据</a:t>
            </a:r>
            <a:endParaRPr lang="en-US" altLang="zh-CN" dirty="0"/>
          </a:p>
          <a:p>
            <a:pPr lvl="1"/>
            <a:r>
              <a:rPr lang="en-US" altLang="zh-CN" dirty="0"/>
              <a:t>JSON</a:t>
            </a:r>
            <a:r>
              <a:rPr lang="zh-CN" altLang="en-US" dirty="0"/>
              <a:t>是一种存储嵌套数据的文件格式（类似</a:t>
            </a:r>
            <a:r>
              <a:rPr lang="en-US" altLang="zh-CN" dirty="0"/>
              <a:t>Python</a:t>
            </a:r>
            <a:r>
              <a:rPr lang="zh-CN" altLang="en-US" dirty="0"/>
              <a:t>中的</a:t>
            </a:r>
            <a:r>
              <a:rPr lang="en-US" altLang="zh-CN" dirty="0"/>
              <a:t>List,</a:t>
            </a:r>
            <a:r>
              <a:rPr lang="zh-CN" altLang="en-US" dirty="0"/>
              <a:t> </a:t>
            </a:r>
            <a:r>
              <a:rPr lang="en-US" altLang="zh-CN" dirty="0" err="1"/>
              <a:t>Dict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15" y="1684622"/>
            <a:ext cx="4340392" cy="8124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718" y="2655252"/>
            <a:ext cx="3098863" cy="19426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369" y="3057980"/>
            <a:ext cx="3815851" cy="71391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841242" y="3859190"/>
            <a:ext cx="225010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 err="1"/>
              <a:t>employee.json</a:t>
            </a:r>
            <a:r>
              <a:rPr lang="zh-CN" altLang="en-US" dirty="0"/>
              <a:t>的内容</a:t>
            </a:r>
          </a:p>
        </p:txBody>
      </p:sp>
    </p:spTree>
    <p:extLst>
      <p:ext uri="{BB962C8B-B14F-4D97-AF65-F5344CB8AC3E}">
        <p14:creationId xmlns:p14="http://schemas.microsoft.com/office/powerpoint/2010/main" val="218167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数据科学的工作流程</a:t>
            </a:r>
            <a:endParaRPr lang="en-US" altLang="zh-CN" dirty="0"/>
          </a:p>
          <a:p>
            <a:r>
              <a:rPr lang="zh-CN" altLang="en-US" dirty="0"/>
              <a:t>三个基本任务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获取</a:t>
            </a:r>
            <a:r>
              <a:rPr lang="zh-CN" altLang="en-US" dirty="0"/>
              <a:t>原始数据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准备</a:t>
            </a:r>
            <a:r>
              <a:rPr lang="zh-CN" altLang="en-US" dirty="0"/>
              <a:t>待分析数据</a:t>
            </a:r>
            <a:endParaRPr lang="en-US" altLang="zh-CN" dirty="0"/>
          </a:p>
          <a:p>
            <a:pPr lvl="1"/>
            <a:r>
              <a:rPr lang="zh-CN" altLang="en-US" dirty="0"/>
              <a:t>针对特定问题进行</a:t>
            </a:r>
            <a:r>
              <a:rPr lang="zh-CN" altLang="en-US" dirty="0">
                <a:solidFill>
                  <a:srgbClr val="C00000"/>
                </a:solidFill>
              </a:rPr>
              <a:t>数据分析</a:t>
            </a:r>
            <a:endParaRPr lang="en-US" altLang="zh-CN" dirty="0">
              <a:solidFill>
                <a:srgbClr val="C00000"/>
              </a:solidFill>
            </a:endParaRP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3" name="矩形 2"/>
          <p:cNvSpPr/>
          <p:nvPr/>
        </p:nvSpPr>
        <p:spPr>
          <a:xfrm>
            <a:off x="5025991" y="1426155"/>
            <a:ext cx="2914851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zh-CN" altLang="en-US" b="1" dirty="0"/>
              <a:t>数据采集</a:t>
            </a:r>
            <a:endParaRPr lang="en-US" altLang="zh-CN" b="1" dirty="0"/>
          </a:p>
          <a:p>
            <a:pPr lvl="1"/>
            <a:r>
              <a:rPr lang="zh-CN" altLang="en-US" b="1" dirty="0"/>
              <a:t>数据准备</a:t>
            </a:r>
            <a:endParaRPr lang="en-US" altLang="zh-CN" b="1" dirty="0"/>
          </a:p>
          <a:p>
            <a:pPr lvl="1"/>
            <a:r>
              <a:rPr lang="zh-CN" altLang="en-US" b="1" dirty="0"/>
              <a:t>数据分析</a:t>
            </a:r>
            <a:endParaRPr lang="en-US" altLang="zh-CN" b="1" dirty="0"/>
          </a:p>
        </p:txBody>
      </p:sp>
      <p:sp>
        <p:nvSpPr>
          <p:cNvPr id="4" name="右大括号 3"/>
          <p:cNvSpPr/>
          <p:nvPr/>
        </p:nvSpPr>
        <p:spPr>
          <a:xfrm>
            <a:off x="4379495" y="1408497"/>
            <a:ext cx="603183" cy="997819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89" y="2657002"/>
            <a:ext cx="3585894" cy="2022315"/>
          </a:xfrm>
          <a:prstGeom prst="rect">
            <a:avLst/>
          </a:prstGeom>
        </p:spPr>
      </p:pic>
      <p:graphicFrame>
        <p:nvGraphicFramePr>
          <p:cNvPr id="7" name="Table 10"/>
          <p:cNvGraphicFramePr>
            <a:graphicFrameLocks noGrp="1"/>
          </p:cNvGraphicFramePr>
          <p:nvPr>
            <p:extLst/>
          </p:nvPr>
        </p:nvGraphicFramePr>
        <p:xfrm>
          <a:off x="4982678" y="3202387"/>
          <a:ext cx="222022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40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0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40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2203"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特征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标签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203">
                <a:tc>
                  <a:txBody>
                    <a:bodyPr/>
                    <a:lstStyle/>
                    <a:p>
                      <a:r>
                        <a:rPr lang="mr-IN" altLang="zh-CN" sz="1400" dirty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altLang="zh-CN" sz="1400" dirty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altLang="zh-CN" sz="1400" dirty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altLang="zh-CN" sz="1400" dirty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203">
                <a:tc>
                  <a:txBody>
                    <a:bodyPr/>
                    <a:lstStyle/>
                    <a:p>
                      <a:r>
                        <a:rPr lang="mr-IN" altLang="zh-CN" sz="1400" dirty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altLang="zh-CN" sz="1400" dirty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altLang="zh-CN" sz="1400" dirty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altLang="zh-CN" sz="1400" dirty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Right Arrow 11"/>
          <p:cNvSpPr/>
          <p:nvPr/>
        </p:nvSpPr>
        <p:spPr>
          <a:xfrm>
            <a:off x="4523299" y="3422323"/>
            <a:ext cx="369106" cy="4448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2"/>
          <p:cNvSpPr/>
          <p:nvPr/>
        </p:nvSpPr>
        <p:spPr>
          <a:xfrm>
            <a:off x="417528" y="2657002"/>
            <a:ext cx="3929882" cy="209914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3"/>
          <p:cNvSpPr/>
          <p:nvPr/>
        </p:nvSpPr>
        <p:spPr>
          <a:xfrm>
            <a:off x="488112" y="277111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数据采集</a:t>
            </a:r>
            <a:endParaRPr kumimoji="1" lang="en-US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Rectangle 14"/>
          <p:cNvSpPr/>
          <p:nvPr/>
        </p:nvSpPr>
        <p:spPr>
          <a:xfrm>
            <a:off x="5129797" y="4356422"/>
            <a:ext cx="18421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待分析数据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2" t="9188" r="29478" b="10127"/>
          <a:stretch/>
        </p:blipFill>
        <p:spPr>
          <a:xfrm>
            <a:off x="7810219" y="3167536"/>
            <a:ext cx="769845" cy="770563"/>
          </a:xfrm>
          <a:prstGeom prst="rect">
            <a:avLst/>
          </a:prstGeom>
        </p:spPr>
      </p:pic>
      <p:sp>
        <p:nvSpPr>
          <p:cNvPr id="14" name="Rectangle 16"/>
          <p:cNvSpPr/>
          <p:nvPr/>
        </p:nvSpPr>
        <p:spPr>
          <a:xfrm>
            <a:off x="7595637" y="2586452"/>
            <a:ext cx="11990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数据分析</a:t>
            </a:r>
            <a:endParaRPr kumimoji="1" lang="en-US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" name="Rectangle 17"/>
          <p:cNvSpPr/>
          <p:nvPr/>
        </p:nvSpPr>
        <p:spPr>
          <a:xfrm>
            <a:off x="4855111" y="258645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数据准备</a:t>
            </a:r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Right Arrow 11"/>
          <p:cNvSpPr/>
          <p:nvPr/>
        </p:nvSpPr>
        <p:spPr>
          <a:xfrm>
            <a:off x="7312686" y="3377405"/>
            <a:ext cx="369106" cy="4448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43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读取网页数据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requests</a:t>
            </a:r>
            <a:r>
              <a:rPr kumimoji="1" lang="zh-CN" altLang="en-US" dirty="0"/>
              <a:t>库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423" y="777289"/>
            <a:ext cx="4863313" cy="108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14" y="1929728"/>
            <a:ext cx="8613053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8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读取网页数据：中文网页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requests</a:t>
            </a:r>
            <a:r>
              <a:rPr kumimoji="1" lang="zh-CN" altLang="en-US" dirty="0"/>
              <a:t>库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173" y="704850"/>
            <a:ext cx="4475451" cy="13933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882" y="2492519"/>
            <a:ext cx="734866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93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读取网页数据：中文网页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string</a:t>
            </a:r>
            <a:r>
              <a:rPr kumimoji="1" lang="zh-CN" altLang="en-US" dirty="0"/>
              <a:t>的</a:t>
            </a:r>
            <a:r>
              <a:rPr kumimoji="1" lang="en-US" altLang="zh-CN" dirty="0"/>
              <a:t>split</a:t>
            </a:r>
          </a:p>
          <a:p>
            <a:pPr lvl="1"/>
            <a:r>
              <a:rPr kumimoji="1" lang="zh-CN" altLang="en-US" dirty="0"/>
              <a:t>切割新闻主体内容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828" y="1177947"/>
            <a:ext cx="4751076" cy="9705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37" y="2359747"/>
            <a:ext cx="8562317" cy="218512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D683774-3773-4A1B-AD41-97664113F71A}"/>
              </a:ext>
            </a:extLst>
          </p:cNvPr>
          <p:cNvSpPr/>
          <p:nvPr/>
        </p:nvSpPr>
        <p:spPr>
          <a:xfrm>
            <a:off x="3508829" y="4637314"/>
            <a:ext cx="2550885" cy="326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切割以后的结果</a:t>
            </a:r>
          </a:p>
        </p:txBody>
      </p:sp>
    </p:spTree>
    <p:extLst>
      <p:ext uri="{BB962C8B-B14F-4D97-AF65-F5344CB8AC3E}">
        <p14:creationId xmlns:p14="http://schemas.microsoft.com/office/powerpoint/2010/main" val="195384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读取网页数据：中文网页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string</a:t>
            </a:r>
            <a:r>
              <a:rPr kumimoji="1" lang="zh-CN" altLang="en-US" dirty="0"/>
              <a:t>的</a:t>
            </a:r>
            <a:r>
              <a:rPr kumimoji="1" lang="en-US" altLang="zh-CN" dirty="0"/>
              <a:t>replace</a:t>
            </a:r>
          </a:p>
          <a:p>
            <a:pPr lvl="1"/>
            <a:r>
              <a:rPr kumimoji="1" lang="zh-CN" altLang="en-US" dirty="0"/>
              <a:t>去除无关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标记</a:t>
            </a:r>
            <a:r>
              <a:rPr kumimoji="1" lang="en-US" altLang="zh-CN" dirty="0"/>
              <a:t>&lt;p&gt;&lt;/p&gt;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542" y="833734"/>
            <a:ext cx="4457700" cy="75723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885" y="1653486"/>
            <a:ext cx="3763673" cy="91826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33" y="2812040"/>
            <a:ext cx="8590133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6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读取网页数据：中文网页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正则表达式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去除无关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标记</a:t>
            </a:r>
            <a:r>
              <a:rPr kumimoji="1" lang="en-US" altLang="zh-CN" dirty="0"/>
              <a:t>&lt;</a:t>
            </a:r>
            <a:r>
              <a:rPr kumimoji="1" lang="en-US" altLang="zh-CN" dirty="0" err="1"/>
              <a:t>img</a:t>
            </a:r>
            <a:r>
              <a:rPr kumimoji="1" lang="en-US" altLang="zh-CN" dirty="0"/>
              <a:t>&gt;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255" y="704850"/>
            <a:ext cx="4050289" cy="121250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81" y="2568836"/>
            <a:ext cx="8791308" cy="174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04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从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网页</a:t>
            </a:r>
            <a:r>
              <a:rPr lang="zh-CN" altLang="en-US" dirty="0"/>
              <a:t>解析（</a:t>
            </a:r>
            <a:r>
              <a:rPr lang="en-US" altLang="zh-CN" dirty="0"/>
              <a:t>Parsing</a:t>
            </a:r>
            <a:r>
              <a:rPr lang="zh-CN" altLang="en-US" dirty="0"/>
              <a:t>）</a:t>
            </a:r>
            <a:r>
              <a:rPr kumimoji="1" lang="zh-CN" altLang="en-US" dirty="0"/>
              <a:t>内容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可以选用如下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库</a:t>
            </a:r>
            <a:endParaRPr kumimoji="1" lang="en-US" altLang="zh-CN" dirty="0"/>
          </a:p>
          <a:p>
            <a:pPr lvl="2"/>
            <a:r>
              <a:rPr lang="zh-CN" altLang="en-US" dirty="0"/>
              <a:t>正则表达式解析 </a:t>
            </a:r>
            <a:r>
              <a:rPr lang="en-US" altLang="zh-CN" dirty="0"/>
              <a:t>re</a:t>
            </a:r>
          </a:p>
          <a:p>
            <a:pPr lvl="2"/>
            <a:r>
              <a:rPr lang="en-US" altLang="zh-CN" dirty="0"/>
              <a:t>Beautiful Soup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>
                <a:hlinkClick r:id="rId2"/>
              </a:rPr>
              <a:t>https://www.crummy.com/software/BeautifulSoup/</a:t>
            </a:r>
            <a:r>
              <a:rPr lang="en-US" altLang="zh-CN" dirty="0"/>
              <a:t>)</a:t>
            </a:r>
          </a:p>
          <a:p>
            <a:pPr lvl="2"/>
            <a:r>
              <a:rPr lang="en-US" altLang="zh-CN" dirty="0" err="1"/>
              <a:t>lxml</a:t>
            </a:r>
            <a:r>
              <a:rPr lang="en-US" altLang="zh-CN" dirty="0"/>
              <a:t> (</a:t>
            </a:r>
            <a:r>
              <a:rPr lang="en-US" altLang="zh-CN" dirty="0">
                <a:hlinkClick r:id="rId3"/>
              </a:rPr>
              <a:t>http://lxml.de/</a:t>
            </a:r>
            <a:r>
              <a:rPr lang="en-US" altLang="zh-CN" dirty="0"/>
              <a:t>)</a:t>
            </a:r>
          </a:p>
          <a:p>
            <a:pPr lvl="1"/>
            <a:endParaRPr kumimoji="1" lang="en-US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2642754" y="4045857"/>
            <a:ext cx="3858491" cy="4156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此处不展开讨论</a:t>
            </a:r>
          </a:p>
        </p:txBody>
      </p:sp>
    </p:spTree>
    <p:extLst>
      <p:ext uri="{BB962C8B-B14F-4D97-AF65-F5344CB8AC3E}">
        <p14:creationId xmlns:p14="http://schemas.microsoft.com/office/powerpoint/2010/main" val="344999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获取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网页以后</a:t>
            </a:r>
            <a:endParaRPr kumimoji="1" lang="en-US" altLang="zh-CN" dirty="0"/>
          </a:p>
          <a:p>
            <a:pPr lvl="1"/>
            <a:r>
              <a:rPr lang="zh-CN" altLang="en-US" dirty="0"/>
              <a:t>可以从文本数据中抽取结构化信息</a:t>
            </a:r>
            <a:endParaRPr kumimoji="1" lang="en-US" altLang="zh-CN" sz="2000" dirty="0"/>
          </a:p>
          <a:p>
            <a:endParaRPr kumimoji="1" lang="en-US" altLang="zh-CN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809862" y="1780252"/>
            <a:ext cx="2239566" cy="263149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charset="2"/>
              <a:buChar char="l"/>
              <a:defRPr kumimoji="1" sz="28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100" b="1" dirty="0"/>
              <a:t>For years, </a:t>
            </a:r>
            <a:r>
              <a:rPr kumimoji="0" lang="en-US" altLang="zh-CN" sz="1100" b="1" u="sng" dirty="0">
                <a:solidFill>
                  <a:schemeClr val="accent1"/>
                </a:solidFill>
              </a:rPr>
              <a:t>Microsoft Corporation</a:t>
            </a:r>
            <a:r>
              <a:rPr kumimoji="0" lang="en-US" altLang="zh-CN" sz="1100" b="1" dirty="0"/>
              <a:t> </a:t>
            </a:r>
            <a:r>
              <a:rPr kumimoji="0" lang="en-US" altLang="zh-CN" sz="1100" b="1" u="sng" dirty="0">
                <a:solidFill>
                  <a:schemeClr val="hlink"/>
                </a:solidFill>
              </a:rPr>
              <a:t>CEO</a:t>
            </a:r>
            <a:r>
              <a:rPr kumimoji="0" lang="en-US" altLang="zh-CN" sz="1100" b="1" dirty="0"/>
              <a:t> </a:t>
            </a:r>
            <a:r>
              <a:rPr kumimoji="0" lang="en-US" altLang="zh-CN" sz="1100" b="1" u="sng" dirty="0">
                <a:solidFill>
                  <a:schemeClr val="accent2"/>
                </a:solidFill>
              </a:rPr>
              <a:t>Bill Gates</a:t>
            </a:r>
            <a:r>
              <a:rPr kumimoji="0" lang="en-US" altLang="zh-CN" sz="1100" b="1" dirty="0"/>
              <a:t> was against open source. But today he appears to have changed his mind. "We can be open source. We love the concept of shared source," said </a:t>
            </a:r>
            <a:r>
              <a:rPr kumimoji="0" lang="en-US" altLang="zh-CN" sz="1100" b="1" u="sng" dirty="0">
                <a:solidFill>
                  <a:schemeClr val="accent2"/>
                </a:solidFill>
              </a:rPr>
              <a:t>Bill </a:t>
            </a:r>
            <a:r>
              <a:rPr kumimoji="0" lang="en-US" altLang="zh-CN" sz="1100" b="1" u="sng" dirty="0" err="1">
                <a:solidFill>
                  <a:schemeClr val="accent2"/>
                </a:solidFill>
              </a:rPr>
              <a:t>Veghte</a:t>
            </a:r>
            <a:r>
              <a:rPr kumimoji="0" lang="en-US" altLang="zh-CN" sz="1100" b="1" dirty="0"/>
              <a:t>, a </a:t>
            </a:r>
            <a:r>
              <a:rPr kumimoji="0" lang="en-US" altLang="zh-CN" sz="1100" b="1" u="sng" dirty="0">
                <a:solidFill>
                  <a:schemeClr val="accent1"/>
                </a:solidFill>
              </a:rPr>
              <a:t>Microsoft</a:t>
            </a:r>
            <a:r>
              <a:rPr kumimoji="0" lang="en-US" altLang="zh-CN" sz="1100" b="1" dirty="0"/>
              <a:t> </a:t>
            </a:r>
            <a:r>
              <a:rPr kumimoji="0" lang="en-US" altLang="zh-CN" sz="1100" b="1" u="sng" dirty="0">
                <a:solidFill>
                  <a:schemeClr val="hlink"/>
                </a:solidFill>
              </a:rPr>
              <a:t>VP</a:t>
            </a:r>
            <a:r>
              <a:rPr kumimoji="0" lang="en-US" altLang="zh-CN" sz="1100" b="1" dirty="0"/>
              <a:t>. "That's a super-important shift for us in terms of code access.</a:t>
            </a:r>
            <a:r>
              <a:rPr kumimoji="0" lang="zh-CN" altLang="en-US" sz="1100" b="1" dirty="0"/>
              <a:t>“</a:t>
            </a:r>
            <a:endParaRPr kumimoji="0" lang="en-US" altLang="zh-CN" sz="1100" b="1" dirty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zh-CN" sz="1100" b="1" dirty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100" b="1" u="sng" dirty="0">
                <a:solidFill>
                  <a:schemeClr val="accent2"/>
                </a:solidFill>
              </a:rPr>
              <a:t>Richard Stallman</a:t>
            </a:r>
            <a:r>
              <a:rPr kumimoji="0" lang="en-US" altLang="zh-CN" sz="1100" b="1" dirty="0"/>
              <a:t>, </a:t>
            </a:r>
            <a:r>
              <a:rPr kumimoji="0" lang="en-US" altLang="zh-CN" sz="1100" b="1" u="sng" dirty="0">
                <a:solidFill>
                  <a:schemeClr val="hlink"/>
                </a:solidFill>
              </a:rPr>
              <a:t>founder</a:t>
            </a:r>
            <a:r>
              <a:rPr kumimoji="0" lang="en-US" altLang="zh-CN" sz="1100" b="1" dirty="0"/>
              <a:t> of the </a:t>
            </a:r>
            <a:r>
              <a:rPr kumimoji="0" lang="en-US" altLang="zh-CN" sz="1100" b="1" u="sng" dirty="0">
                <a:solidFill>
                  <a:schemeClr val="accent1"/>
                </a:solidFill>
              </a:rPr>
              <a:t>Free Software Foundation</a:t>
            </a:r>
            <a:r>
              <a:rPr kumimoji="0" lang="en-US" altLang="zh-CN" sz="1100" b="1" dirty="0"/>
              <a:t>, countered saying…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3994439" y="1827725"/>
            <a:ext cx="414408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en-US" altLang="zh-CN" sz="1350" b="1" u="sng" dirty="0">
                <a:latin typeface="Courier New" charset="0"/>
              </a:rPr>
              <a:t>Name              Title   Organization</a:t>
            </a:r>
          </a:p>
          <a:p>
            <a:r>
              <a:rPr lang="en-US" altLang="zh-CN" sz="1350" b="1" dirty="0">
                <a:solidFill>
                  <a:schemeClr val="accent2"/>
                </a:solidFill>
                <a:latin typeface="Courier New" charset="0"/>
              </a:rPr>
              <a:t>Bill Gates</a:t>
            </a:r>
            <a:r>
              <a:rPr lang="en-US" altLang="zh-CN" sz="1350" b="1" dirty="0">
                <a:latin typeface="Courier New" charset="0"/>
              </a:rPr>
              <a:t>        </a:t>
            </a:r>
            <a:r>
              <a:rPr lang="en-US" altLang="zh-CN" sz="1350" b="1" dirty="0">
                <a:solidFill>
                  <a:schemeClr val="hlink"/>
                </a:solidFill>
                <a:latin typeface="Courier New" charset="0"/>
              </a:rPr>
              <a:t>CEO</a:t>
            </a:r>
            <a:r>
              <a:rPr lang="en-US" altLang="zh-CN" sz="1350" b="1" dirty="0">
                <a:latin typeface="Courier New" charset="0"/>
              </a:rPr>
              <a:t>      </a:t>
            </a:r>
            <a:r>
              <a:rPr lang="en-US" altLang="zh-CN" sz="1350" b="1" dirty="0">
                <a:solidFill>
                  <a:schemeClr val="accent1"/>
                </a:solidFill>
                <a:latin typeface="Courier New" charset="0"/>
              </a:rPr>
              <a:t>Microsoft</a:t>
            </a:r>
          </a:p>
          <a:p>
            <a:r>
              <a:rPr lang="en-US" altLang="zh-CN" sz="1350" b="1" dirty="0">
                <a:solidFill>
                  <a:schemeClr val="accent2"/>
                </a:solidFill>
                <a:latin typeface="Courier New" charset="0"/>
              </a:rPr>
              <a:t>Bill </a:t>
            </a:r>
            <a:r>
              <a:rPr lang="en-US" altLang="zh-CN" sz="1350" b="1" dirty="0" err="1">
                <a:solidFill>
                  <a:schemeClr val="accent2"/>
                </a:solidFill>
                <a:latin typeface="Courier New" charset="0"/>
              </a:rPr>
              <a:t>Veghte</a:t>
            </a:r>
            <a:r>
              <a:rPr lang="en-US" altLang="zh-CN" sz="1350" b="1" dirty="0">
                <a:latin typeface="Courier New" charset="0"/>
              </a:rPr>
              <a:t>       </a:t>
            </a:r>
            <a:r>
              <a:rPr lang="en-US" altLang="zh-CN" sz="1350" b="1" dirty="0">
                <a:solidFill>
                  <a:schemeClr val="hlink"/>
                </a:solidFill>
                <a:latin typeface="Courier New" charset="0"/>
              </a:rPr>
              <a:t>VP</a:t>
            </a:r>
            <a:r>
              <a:rPr lang="en-US" altLang="zh-CN" sz="1350" b="1" dirty="0">
                <a:latin typeface="Courier New" charset="0"/>
              </a:rPr>
              <a:t>       </a:t>
            </a:r>
            <a:r>
              <a:rPr lang="en-US" altLang="zh-CN" sz="1350" b="1" dirty="0">
                <a:solidFill>
                  <a:schemeClr val="accent1"/>
                </a:solidFill>
                <a:latin typeface="Courier New" charset="0"/>
              </a:rPr>
              <a:t>Microsoft</a:t>
            </a:r>
          </a:p>
          <a:p>
            <a:r>
              <a:rPr lang="en-US" altLang="zh-CN" sz="1350" b="1" dirty="0">
                <a:solidFill>
                  <a:schemeClr val="accent2"/>
                </a:solidFill>
                <a:latin typeface="Courier New" charset="0"/>
              </a:rPr>
              <a:t>Richard Stallman</a:t>
            </a:r>
            <a:r>
              <a:rPr lang="en-US" altLang="zh-CN" sz="1350" b="1" dirty="0">
                <a:latin typeface="Courier New" charset="0"/>
              </a:rPr>
              <a:t>  </a:t>
            </a:r>
            <a:r>
              <a:rPr lang="en-US" altLang="zh-CN" sz="1350" b="1" dirty="0">
                <a:solidFill>
                  <a:schemeClr val="hlink"/>
                </a:solidFill>
                <a:latin typeface="Courier New" charset="0"/>
              </a:rPr>
              <a:t>Founder</a:t>
            </a:r>
            <a:r>
              <a:rPr lang="en-US" altLang="zh-CN" sz="1350" b="1" dirty="0">
                <a:latin typeface="Courier New" charset="0"/>
              </a:rPr>
              <a:t>  </a:t>
            </a:r>
            <a:r>
              <a:rPr lang="en-US" altLang="zh-CN" sz="1350" b="1" dirty="0">
                <a:solidFill>
                  <a:schemeClr val="accent1"/>
                </a:solidFill>
                <a:latin typeface="Courier New" charset="0"/>
              </a:rPr>
              <a:t>Free Soft..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3969436" y="1574122"/>
            <a:ext cx="2087165" cy="276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34283" rIns="0" bIns="34283">
            <a:spAutoFit/>
          </a:bodyPr>
          <a:lstStyle>
            <a:lvl1pPr defTabSz="522288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522288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522288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522288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522288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ko-KR" sz="1350" b="1" dirty="0">
                <a:ea typeface="Gulim" charset="-127"/>
                <a:cs typeface="Times New Roman" charset="0"/>
              </a:rPr>
              <a:t> PEOPLE</a:t>
            </a:r>
          </a:p>
        </p:txBody>
      </p:sp>
      <p:sp>
        <p:nvSpPr>
          <p:cNvPr id="4" name="右箭头 3"/>
          <p:cNvSpPr/>
          <p:nvPr/>
        </p:nvSpPr>
        <p:spPr>
          <a:xfrm>
            <a:off x="3286990" y="1995055"/>
            <a:ext cx="588818" cy="439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下箭头 8"/>
          <p:cNvSpPr/>
          <p:nvPr/>
        </p:nvSpPr>
        <p:spPr>
          <a:xfrm>
            <a:off x="5534891" y="2802082"/>
            <a:ext cx="521710" cy="4918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4611941" y="3293918"/>
            <a:ext cx="2749153" cy="692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34283" rIns="0" bIns="34283">
            <a:spAutoFit/>
          </a:bodyPr>
          <a:lstStyle>
            <a:lvl1pPr defTabSz="522288">
              <a:spcBef>
                <a:spcPct val="20000"/>
              </a:spcBef>
              <a:buClr>
                <a:schemeClr val="accent2"/>
              </a:buClr>
              <a:buSzPct val="80000"/>
              <a:buFont typeface="Wingdings" charset="2"/>
              <a:buChar char="l"/>
              <a:defRPr kumimoji="1" sz="28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522288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522288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522288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522288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522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522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522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522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900" b="1" dirty="0">
                <a:ea typeface="Gulim" charset="-127"/>
              </a:rPr>
              <a:t> </a:t>
            </a:r>
            <a:r>
              <a:rPr kumimoji="0" lang="en-US" altLang="ko-KR" sz="1350" b="1" dirty="0">
                <a:ea typeface="Gulim" charset="-127"/>
              </a:rPr>
              <a:t>Select  Name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350" b="1" dirty="0">
                <a:ea typeface="Gulim" charset="-127"/>
              </a:rPr>
              <a:t> From   PEOPLE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350" b="1" dirty="0">
                <a:ea typeface="Gulim" charset="-127"/>
              </a:rPr>
              <a:t> Where Organization = ‘Microsoft’</a:t>
            </a:r>
          </a:p>
        </p:txBody>
      </p:sp>
      <p:sp>
        <p:nvSpPr>
          <p:cNvPr id="11" name="下箭头 10"/>
          <p:cNvSpPr/>
          <p:nvPr/>
        </p:nvSpPr>
        <p:spPr>
          <a:xfrm>
            <a:off x="5534891" y="3986401"/>
            <a:ext cx="521710" cy="4918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4677100" y="4476965"/>
            <a:ext cx="1590500" cy="60939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  <a:extLst/>
        </p:spPr>
        <p:txBody>
          <a:bodyPr wrap="none" lIns="0" tIns="0" rIns="0" bIns="0">
            <a:spAutoFit/>
          </a:bodyPr>
          <a:lstStyle>
            <a:lvl1pPr marL="742950" indent="-28575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Bill Gates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Bill </a:t>
            </a:r>
            <a:r>
              <a:rPr lang="en-US" altLang="zh-CN" sz="1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Veghte</a:t>
            </a:r>
            <a:r>
              <a:rPr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  <a:endParaRPr lang="en-US" altLang="zh-CN" sz="1800" b="1" dirty="0">
              <a:solidFill>
                <a:srgbClr val="C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58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从关系数据库获取数据</a:t>
            </a:r>
            <a:endParaRPr lang="en-US" altLang="zh-CN" dirty="0"/>
          </a:p>
          <a:p>
            <a:pPr lvl="1"/>
            <a:r>
              <a:rPr lang="zh-CN" altLang="en-US" dirty="0"/>
              <a:t>以</a:t>
            </a:r>
            <a:r>
              <a:rPr lang="en-US" altLang="zh-CN" dirty="0"/>
              <a:t>MySQL</a:t>
            </a:r>
            <a:r>
              <a:rPr lang="zh-CN" altLang="en-US" dirty="0"/>
              <a:t>数据库为例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r>
              <a:rPr lang="zh-CN" altLang="en-US" dirty="0"/>
              <a:t>创建连接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r>
              <a:rPr lang="zh-CN" altLang="en-US" dirty="0"/>
              <a:t>写</a:t>
            </a:r>
            <a:r>
              <a:rPr lang="en-US" altLang="zh-CN" dirty="0"/>
              <a:t>SQL</a:t>
            </a:r>
            <a:r>
              <a:rPr lang="zh-CN" altLang="en-US" dirty="0"/>
              <a:t>语句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r>
              <a:rPr lang="zh-CN" altLang="en-US" dirty="0"/>
              <a:t>执行</a:t>
            </a:r>
            <a:r>
              <a:rPr lang="en-US" altLang="zh-CN" dirty="0"/>
              <a:t>SQL</a:t>
            </a:r>
            <a:r>
              <a:rPr lang="zh-CN" altLang="en-US" dirty="0"/>
              <a:t>语句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r>
              <a:rPr lang="zh-CN" altLang="en-US" dirty="0"/>
              <a:t>解析结果</a:t>
            </a:r>
            <a:endParaRPr lang="en-US" altLang="zh-CN" dirty="0"/>
          </a:p>
          <a:p>
            <a:pPr lvl="2"/>
            <a:r>
              <a:rPr lang="zh-CN" altLang="en-US" dirty="0"/>
              <a:t>关闭连接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414" y="869602"/>
            <a:ext cx="4467647" cy="3836095"/>
          </a:xfrm>
          <a:prstGeom prst="rect">
            <a:avLst/>
          </a:prstGeom>
          <a:ln>
            <a:solidFill>
              <a:srgbClr val="46BCDE"/>
            </a:solidFill>
          </a:ln>
        </p:spPr>
      </p:pic>
      <p:cxnSp>
        <p:nvCxnSpPr>
          <p:cNvPr id="6" name="Curved Connector 6"/>
          <p:cNvCxnSpPr/>
          <p:nvPr/>
        </p:nvCxnSpPr>
        <p:spPr>
          <a:xfrm flipV="1">
            <a:off x="2611582" y="1479083"/>
            <a:ext cx="1360443" cy="481335"/>
          </a:xfrm>
          <a:prstGeom prst="curved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Curved Connector 10"/>
          <p:cNvCxnSpPr/>
          <p:nvPr/>
        </p:nvCxnSpPr>
        <p:spPr>
          <a:xfrm>
            <a:off x="2774373" y="2531918"/>
            <a:ext cx="1059690" cy="105405"/>
          </a:xfrm>
          <a:prstGeom prst="curved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Curved Connector 13"/>
          <p:cNvCxnSpPr/>
          <p:nvPr/>
        </p:nvCxnSpPr>
        <p:spPr>
          <a:xfrm flipV="1">
            <a:off x="2964873" y="2959943"/>
            <a:ext cx="966541" cy="178901"/>
          </a:xfrm>
          <a:prstGeom prst="curved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Curved Connector 17"/>
          <p:cNvCxnSpPr/>
          <p:nvPr/>
        </p:nvCxnSpPr>
        <p:spPr>
          <a:xfrm flipV="1">
            <a:off x="2649682" y="3513221"/>
            <a:ext cx="1229299" cy="158234"/>
          </a:xfrm>
          <a:prstGeom prst="curved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>
            <a:off x="2576945" y="4014742"/>
            <a:ext cx="1354469" cy="523394"/>
          </a:xfrm>
          <a:prstGeom prst="curved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532" y="4021500"/>
            <a:ext cx="1919137" cy="785102"/>
          </a:xfrm>
          <a:prstGeom prst="rect">
            <a:avLst/>
          </a:prstGeom>
          <a:ln>
            <a:solidFill>
              <a:srgbClr val="46BCDE"/>
            </a:solidFill>
          </a:ln>
        </p:spPr>
      </p:pic>
      <p:sp>
        <p:nvSpPr>
          <p:cNvPr id="21" name="矩形 20"/>
          <p:cNvSpPr/>
          <p:nvPr/>
        </p:nvSpPr>
        <p:spPr>
          <a:xfrm>
            <a:off x="316539" y="4791573"/>
            <a:ext cx="819861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4"/>
              </a:rPr>
              <a:t>https://dev.mysql.com/doc/connector-python/en/connector-python-examples.html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1246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数据模型小结</a:t>
            </a:r>
            <a:endParaRPr lang="en-US" altLang="zh-CN" dirty="0"/>
          </a:p>
          <a:p>
            <a:pPr lvl="1"/>
            <a:r>
              <a:rPr lang="zh-CN" altLang="en-US" dirty="0"/>
              <a:t>不同类型的数据与数据模型</a:t>
            </a:r>
            <a:endParaRPr lang="en-US" altLang="zh-CN" dirty="0"/>
          </a:p>
          <a:p>
            <a:pPr lvl="1"/>
            <a:r>
              <a:rPr lang="zh-CN" altLang="en-US" dirty="0"/>
              <a:t>人们如何理解与表达数据</a:t>
            </a:r>
            <a:endParaRPr lang="en-US" altLang="zh-CN" dirty="0"/>
          </a:p>
          <a:p>
            <a:pPr lvl="1"/>
            <a:r>
              <a:rPr lang="zh-CN" altLang="en-US" dirty="0"/>
              <a:t>计算机如何存储与处理数据</a:t>
            </a:r>
          </a:p>
          <a:p>
            <a:endParaRPr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3345182" y="2317557"/>
            <a:ext cx="24929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/>
              <a:t>关系数据库里使用的</a:t>
            </a:r>
            <a:endParaRPr lang="en-US" altLang="zh-CN" sz="2000" dirty="0"/>
          </a:p>
          <a:p>
            <a:pPr algn="ctr"/>
            <a:r>
              <a:rPr lang="zh-CN" altLang="en-US" sz="2000" dirty="0"/>
              <a:t>数据模型三要素</a:t>
            </a:r>
          </a:p>
        </p:txBody>
      </p:sp>
      <p:sp>
        <p:nvSpPr>
          <p:cNvPr id="6" name="矩形 5"/>
          <p:cNvSpPr/>
          <p:nvPr/>
        </p:nvSpPr>
        <p:spPr>
          <a:xfrm>
            <a:off x="515258" y="3139743"/>
            <a:ext cx="2483356" cy="8771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zh-CN" altLang="en-US" sz="1700" dirty="0">
                <a:solidFill>
                  <a:srgbClr val="C00000"/>
                </a:solidFill>
              </a:rPr>
              <a:t>数据结构：</a:t>
            </a:r>
            <a:r>
              <a:rPr lang="zh-CN" altLang="en-US" sz="1700" dirty="0"/>
              <a:t>描述数据由什么元素构成，是什么类型，有什么关系等</a:t>
            </a:r>
          </a:p>
        </p:txBody>
      </p:sp>
      <p:sp>
        <p:nvSpPr>
          <p:cNvPr id="7" name="矩形 6"/>
          <p:cNvSpPr/>
          <p:nvPr/>
        </p:nvSpPr>
        <p:spPr>
          <a:xfrm>
            <a:off x="3258457" y="3139743"/>
            <a:ext cx="2380343" cy="8771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zh-CN" altLang="en-US" sz="1700" dirty="0">
                <a:solidFill>
                  <a:srgbClr val="C00000"/>
                </a:solidFill>
              </a:rPr>
              <a:t>数据操作：</a:t>
            </a:r>
            <a:r>
              <a:rPr lang="zh-CN" altLang="en-US" sz="1700" dirty="0"/>
              <a:t>可以施加于数据对象的操作以及相关规则</a:t>
            </a:r>
            <a:endParaRPr lang="en-US" altLang="zh-CN" sz="1700" dirty="0"/>
          </a:p>
        </p:txBody>
      </p:sp>
      <p:sp>
        <p:nvSpPr>
          <p:cNvPr id="8" name="矩形 7"/>
          <p:cNvSpPr/>
          <p:nvPr/>
        </p:nvSpPr>
        <p:spPr>
          <a:xfrm>
            <a:off x="5927901" y="3139743"/>
            <a:ext cx="2820202" cy="14003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zh-CN" altLang="en-US" sz="1700" dirty="0">
                <a:solidFill>
                  <a:srgbClr val="C00000"/>
                </a:solidFill>
              </a:rPr>
              <a:t>数据完整性约束条件：</a:t>
            </a:r>
            <a:r>
              <a:rPr lang="zh-CN" altLang="en-US" sz="1700" dirty="0"/>
              <a:t>指在给定的数据模型中，数据及其联系所遵守的一组通用的规则，以保证数据的正确性和一致性</a:t>
            </a:r>
          </a:p>
        </p:txBody>
      </p:sp>
    </p:spTree>
    <p:extLst>
      <p:ext uri="{BB962C8B-B14F-4D97-AF65-F5344CB8AC3E}">
        <p14:creationId xmlns:p14="http://schemas.microsoft.com/office/powerpoint/2010/main" val="240779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从网页获取数据</a:t>
            </a:r>
            <a:endParaRPr lang="en-US" altLang="zh-CN" dirty="0"/>
          </a:p>
          <a:p>
            <a:pPr lvl="1"/>
            <a:r>
              <a:rPr lang="zh-CN" altLang="en-US" dirty="0"/>
              <a:t>网页数据获取套装</a:t>
            </a:r>
            <a:endParaRPr lang="en-US" altLang="zh-CN" dirty="0"/>
          </a:p>
          <a:p>
            <a:pPr lvl="2"/>
            <a:r>
              <a:rPr lang="en-US" altLang="zh-CN" dirty="0"/>
              <a:t>Scrapy (</a:t>
            </a:r>
            <a:r>
              <a:rPr lang="en-US" altLang="zh-CN" dirty="0">
                <a:hlinkClick r:id="rId2"/>
              </a:rPr>
              <a:t>https://scrapy.org/)</a:t>
            </a:r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/>
              <a:t>网页数据获取经验谈</a:t>
            </a:r>
            <a:endParaRPr lang="en-US" altLang="zh-CN" dirty="0"/>
          </a:p>
          <a:p>
            <a:pPr lvl="2"/>
            <a:r>
              <a:rPr lang="zh-CN" altLang="en-US" dirty="0"/>
              <a:t>劳动力密集型：网页“千站千面”</a:t>
            </a:r>
            <a:endParaRPr lang="en-US" altLang="zh-CN" dirty="0"/>
          </a:p>
          <a:p>
            <a:endParaRPr kumimoji="1"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511742" y="4701173"/>
            <a:ext cx="7932821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hlinkClick r:id="rId3"/>
              </a:rPr>
              <a:t>https://www.analyticsvidhya.com/blog/2017/07/web-scraping-in-python-using-scrapy</a:t>
            </a:r>
            <a:endParaRPr lang="zh-CN" altLang="en-US" sz="1600" dirty="0"/>
          </a:p>
        </p:txBody>
      </p:sp>
      <p:sp>
        <p:nvSpPr>
          <p:cNvPr id="5" name="圆角矩形 4"/>
          <p:cNvSpPr/>
          <p:nvPr/>
        </p:nvSpPr>
        <p:spPr>
          <a:xfrm>
            <a:off x="2406732" y="3900689"/>
            <a:ext cx="4658591" cy="5169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将在文本模块的数据采集部分，展开讲述</a:t>
            </a:r>
          </a:p>
        </p:txBody>
      </p:sp>
    </p:spTree>
    <p:extLst>
      <p:ext uri="{BB962C8B-B14F-4D97-AF65-F5344CB8AC3E}">
        <p14:creationId xmlns:p14="http://schemas.microsoft.com/office/powerpoint/2010/main" val="123681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数据科学的工作流程</a:t>
            </a:r>
            <a:endParaRPr lang="en-US" altLang="zh-CN" dirty="0"/>
          </a:p>
          <a:p>
            <a:pPr lvl="1"/>
            <a:r>
              <a:rPr kumimoji="1" lang="zh-CN" altLang="en-US" dirty="0"/>
              <a:t>数据科学与烹饪</a:t>
            </a:r>
          </a:p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10802"/>
            <a:ext cx="8222703" cy="120922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7200" y="2934323"/>
            <a:ext cx="176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买菜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124201" y="293432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洗菜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942116" y="2934323"/>
            <a:ext cx="1660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备菜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143752" y="2934323"/>
            <a:ext cx="1536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炒菜</a:t>
            </a:r>
          </a:p>
        </p:txBody>
      </p:sp>
      <p:sp>
        <p:nvSpPr>
          <p:cNvPr id="9" name="右大括号 8"/>
          <p:cNvSpPr/>
          <p:nvPr/>
        </p:nvSpPr>
        <p:spPr>
          <a:xfrm rot="5400000">
            <a:off x="4354422" y="1599631"/>
            <a:ext cx="445224" cy="3853272"/>
          </a:xfrm>
          <a:prstGeom prst="rightBrace">
            <a:avLst>
              <a:gd name="adj1" fmla="val 56795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738515" y="3860880"/>
            <a:ext cx="1660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数据准备</a:t>
            </a:r>
          </a:p>
        </p:txBody>
      </p:sp>
      <p:sp>
        <p:nvSpPr>
          <p:cNvPr id="11" name="右大括号 8"/>
          <p:cNvSpPr/>
          <p:nvPr/>
        </p:nvSpPr>
        <p:spPr>
          <a:xfrm rot="5400000">
            <a:off x="1287849" y="2473005"/>
            <a:ext cx="445224" cy="2106523"/>
          </a:xfrm>
          <a:prstGeom prst="rightBrace">
            <a:avLst>
              <a:gd name="adj1" fmla="val 56795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9"/>
          <p:cNvSpPr txBox="1"/>
          <p:nvPr/>
        </p:nvSpPr>
        <p:spPr>
          <a:xfrm>
            <a:off x="680425" y="3860880"/>
            <a:ext cx="1660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数据采集</a:t>
            </a:r>
          </a:p>
        </p:txBody>
      </p:sp>
      <p:sp>
        <p:nvSpPr>
          <p:cNvPr id="14" name="文本框 9"/>
          <p:cNvSpPr txBox="1"/>
          <p:nvPr/>
        </p:nvSpPr>
        <p:spPr>
          <a:xfrm>
            <a:off x="7081792" y="3860880"/>
            <a:ext cx="1660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数据分析</a:t>
            </a:r>
          </a:p>
        </p:txBody>
      </p:sp>
      <p:sp>
        <p:nvSpPr>
          <p:cNvPr id="15" name="右大括号 8"/>
          <p:cNvSpPr/>
          <p:nvPr/>
        </p:nvSpPr>
        <p:spPr>
          <a:xfrm rot="5400000">
            <a:off x="7689215" y="2473005"/>
            <a:ext cx="445224" cy="2106523"/>
          </a:xfrm>
          <a:prstGeom prst="rightBrace">
            <a:avLst>
              <a:gd name="adj1" fmla="val 56795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51543" y="4386818"/>
            <a:ext cx="7484367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algn="l"/>
            <a:r>
              <a:rPr lang="zh-CN" altLang="en-US" dirty="0">
                <a:solidFill>
                  <a:srgbClr val="FF0000"/>
                </a:solidFill>
              </a:rPr>
              <a:t>本讲重点：</a:t>
            </a:r>
            <a:r>
              <a:rPr lang="zh-CN" altLang="en-US" dirty="0"/>
              <a:t>数据、数据采集 </a:t>
            </a:r>
            <a:r>
              <a:rPr lang="en-US" altLang="zh-CN" dirty="0"/>
              <a:t>+</a:t>
            </a:r>
            <a:r>
              <a:rPr lang="zh-CN" altLang="en-US" dirty="0"/>
              <a:t> 数据准备 </a:t>
            </a:r>
            <a:r>
              <a:rPr lang="zh-CN" altLang="en-US" dirty="0">
                <a:sym typeface="Wingdings"/>
              </a:rPr>
              <a:t> 给分析算法准备更</a:t>
            </a:r>
            <a:r>
              <a:rPr lang="zh-CN" altLang="en-US" dirty="0">
                <a:solidFill>
                  <a:srgbClr val="FF0000"/>
                </a:solidFill>
                <a:sym typeface="Wingdings"/>
              </a:rPr>
              <a:t>优质</a:t>
            </a:r>
            <a:r>
              <a:rPr lang="zh-CN" altLang="en-US" dirty="0">
                <a:sym typeface="Wingdings"/>
              </a:rPr>
              <a:t>的数据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112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3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思考题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、主要的数据类型有</a:t>
            </a:r>
            <a:r>
              <a:rPr kumimoji="1" lang="zh-CN" altLang="en-US"/>
              <a:t>哪些</a:t>
            </a:r>
            <a:r>
              <a:rPr kumimoji="1" lang="zh-CN" altLang="en-US" smtClean="0"/>
              <a:t>？各自有哪些特点？</a:t>
            </a:r>
            <a:endParaRPr kumimoji="1" lang="zh-CN" altLang="en-US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、我们可以从哪里采集数据？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5710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93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485394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95935" y="157880"/>
            <a:ext cx="3787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数据模型与数据采集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817418" y="581891"/>
            <a:ext cx="2178627" cy="1891145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995935" y="1035978"/>
            <a:ext cx="4328915" cy="830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数据模型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数据采集</a:t>
            </a:r>
          </a:p>
        </p:txBody>
      </p:sp>
    </p:spTree>
    <p:extLst>
      <p:ext uri="{BB962C8B-B14F-4D97-AF65-F5344CB8AC3E}">
        <p14:creationId xmlns:p14="http://schemas.microsoft.com/office/powerpoint/2010/main" val="186292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数据的种类繁多</a:t>
            </a:r>
            <a:endParaRPr kumimoji="1" lang="en-US" altLang="zh-CN" dirty="0"/>
          </a:p>
          <a:p>
            <a:r>
              <a:rPr kumimoji="1" lang="en-US" altLang="zh-CN" dirty="0"/>
              <a:t>Variety</a:t>
            </a:r>
            <a:r>
              <a:rPr kumimoji="1" lang="zh-CN" altLang="en-US" dirty="0"/>
              <a:t>：数据的种类繁多</a:t>
            </a:r>
            <a:endParaRPr kumimoji="1" lang="en-US" altLang="zh-CN" dirty="0"/>
          </a:p>
          <a:p>
            <a:pPr lvl="1"/>
            <a:r>
              <a:rPr kumimoji="1" lang="zh-CN" altLang="en-US" dirty="0">
                <a:solidFill>
                  <a:srgbClr val="C00000"/>
                </a:solidFill>
              </a:rPr>
              <a:t>数组</a:t>
            </a:r>
            <a:r>
              <a:rPr kumimoji="1" lang="zh-CN" altLang="en-US" dirty="0"/>
              <a:t>、矩阵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键值对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实体</a:t>
            </a:r>
            <a:r>
              <a:rPr kumimoji="1" lang="en-US" altLang="zh-CN" dirty="0"/>
              <a:t>-</a:t>
            </a:r>
            <a:r>
              <a:rPr kumimoji="1" lang="zh-CN" altLang="en-US" dirty="0"/>
              <a:t>关系表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时序数据、流数据</a:t>
            </a:r>
            <a:endParaRPr kumimoji="1" lang="en-US" altLang="zh-CN" dirty="0"/>
          </a:p>
          <a:p>
            <a:pPr lvl="1"/>
            <a:r>
              <a:rPr kumimoji="1" lang="zh-CN" altLang="en-US" dirty="0">
                <a:solidFill>
                  <a:srgbClr val="C00000"/>
                </a:solidFill>
              </a:rPr>
              <a:t>图数据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1"/>
            <a:r>
              <a:rPr kumimoji="1" lang="zh-CN" altLang="en-US" dirty="0">
                <a:solidFill>
                  <a:srgbClr val="C00000"/>
                </a:solidFill>
              </a:rPr>
              <a:t>文本数据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1"/>
            <a:r>
              <a:rPr kumimoji="1" lang="zh-CN" altLang="en-US" dirty="0"/>
              <a:t>多媒体数据</a:t>
            </a:r>
            <a:endParaRPr kumimoji="1" lang="en-US" altLang="zh-CN" dirty="0"/>
          </a:p>
          <a:p>
            <a:pPr lvl="1"/>
            <a:r>
              <a:rPr kumimoji="1" lang="mr-IN" altLang="zh-CN" dirty="0"/>
              <a:t>…</a:t>
            </a:r>
            <a:endParaRPr kumimoji="1" lang="zh-CN" altLang="en-US" dirty="0"/>
          </a:p>
          <a:p>
            <a:endParaRPr lang="en-US" dirty="0"/>
          </a:p>
        </p:txBody>
      </p:sp>
      <p:pic>
        <p:nvPicPr>
          <p:cNvPr id="4" name="图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4882" y="952713"/>
            <a:ext cx="2116473" cy="106570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9312" y="819150"/>
            <a:ext cx="1972133" cy="1199270"/>
          </a:xfrm>
          <a:prstGeom prst="rect">
            <a:avLst/>
          </a:prstGeom>
        </p:spPr>
      </p:pic>
      <p:pic>
        <p:nvPicPr>
          <p:cNvPr id="6" name="图片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5124" y="2116893"/>
            <a:ext cx="3415259" cy="1235998"/>
          </a:xfrm>
          <a:prstGeom prst="rect">
            <a:avLst/>
          </a:prstGeom>
        </p:spPr>
      </p:pic>
      <p:pic>
        <p:nvPicPr>
          <p:cNvPr id="7" name="图片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9331" y="2116893"/>
            <a:ext cx="1519733" cy="1235998"/>
          </a:xfrm>
          <a:prstGeom prst="rect">
            <a:avLst/>
          </a:prstGeom>
        </p:spPr>
      </p:pic>
      <p:pic>
        <p:nvPicPr>
          <p:cNvPr id="8" name="图片 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6753" y="3499251"/>
            <a:ext cx="2343759" cy="1325333"/>
          </a:xfrm>
          <a:prstGeom prst="rect">
            <a:avLst/>
          </a:prstGeom>
        </p:spPr>
      </p:pic>
      <p:pic>
        <p:nvPicPr>
          <p:cNvPr id="9" name="图片 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2776" y="3489759"/>
            <a:ext cx="1611310" cy="1325333"/>
          </a:xfrm>
          <a:prstGeom prst="rect">
            <a:avLst/>
          </a:prstGeom>
        </p:spPr>
      </p:pic>
      <p:pic>
        <p:nvPicPr>
          <p:cNvPr id="10" name="图片 4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308"/>
          <a:stretch/>
        </p:blipFill>
        <p:spPr>
          <a:xfrm>
            <a:off x="7329331" y="3461638"/>
            <a:ext cx="1735490" cy="133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9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数组与矩阵</a:t>
            </a:r>
            <a:endParaRPr kumimoji="1" lang="en-US" altLang="zh-CN" dirty="0"/>
          </a:p>
          <a:p>
            <a:r>
              <a:rPr kumimoji="1" lang="zh-CN" altLang="en-US" dirty="0"/>
              <a:t>数据项同类型，可以利用下标访问</a:t>
            </a:r>
            <a:endParaRPr kumimoji="1" lang="en-US" altLang="zh-CN" dirty="0"/>
          </a:p>
          <a:p>
            <a:pPr lvl="1"/>
            <a:r>
              <a:rPr lang="zh-CN" altLang="en-US" dirty="0"/>
              <a:t>例子：</a:t>
            </a:r>
            <a:r>
              <a:rPr lang="en-US" altLang="zh-CN" dirty="0" err="1"/>
              <a:t>NumPy</a:t>
            </a:r>
            <a:r>
              <a:rPr lang="zh-CN" altLang="en-US" dirty="0"/>
              <a:t>的多维数组（</a:t>
            </a:r>
            <a:r>
              <a:rPr lang="en-US" altLang="zh-CN" dirty="0" err="1"/>
              <a:t>ndarray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kumimoji="1" lang="zh-CN" altLang="en-US" dirty="0"/>
              <a:t>例子：推荐系统中的</a:t>
            </a:r>
            <a:r>
              <a:rPr kumimoji="1" lang="en-US" altLang="zh-CN" dirty="0"/>
              <a:t>user-item</a:t>
            </a:r>
            <a:r>
              <a:rPr kumimoji="1" lang="zh-CN" altLang="en-US" dirty="0"/>
              <a:t>矩阵</a:t>
            </a:r>
            <a:endParaRPr kumimoji="1" lang="en-US" altLang="zh-CN" dirty="0"/>
          </a:p>
          <a:p>
            <a:pPr lvl="1"/>
            <a:endParaRPr lang="en-US" altLang="zh-CN" dirty="0"/>
          </a:p>
          <a:p>
            <a:endParaRPr lang="en-US" dirty="0"/>
          </a:p>
        </p:txBody>
      </p:sp>
      <p:pic>
        <p:nvPicPr>
          <p:cNvPr id="4" name="图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062" y="2795680"/>
            <a:ext cx="4346420" cy="2188551"/>
          </a:xfrm>
          <a:prstGeom prst="rect">
            <a:avLst/>
          </a:prstGeom>
        </p:spPr>
      </p:pic>
      <p:sp>
        <p:nvSpPr>
          <p:cNvPr id="5" name="Right Brace 4"/>
          <p:cNvSpPr/>
          <p:nvPr/>
        </p:nvSpPr>
        <p:spPr bwMode="auto">
          <a:xfrm rot="10800000">
            <a:off x="754793" y="2795680"/>
            <a:ext cx="220073" cy="2232000"/>
          </a:xfrm>
          <a:prstGeom prst="rightBrace">
            <a:avLst>
              <a:gd name="adj1" fmla="val 35067"/>
              <a:gd name="adj2" fmla="val 50000"/>
            </a:avLst>
          </a:prstGeom>
          <a:noFill/>
          <a:ln w="19050" cap="flat" cmpd="sng" algn="ctr">
            <a:solidFill>
              <a:srgbClr val="FC0D1B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kumimoji="1" lang="en-US" sz="3200">
              <a:solidFill>
                <a:srgbClr val="000000"/>
              </a:solidFill>
              <a:latin typeface="Times New Roman" pitchFamily="18" charset="0"/>
              <a:ea typeface="华文楷体" pitchFamily="2" charset="-122"/>
              <a:cs typeface="宋体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0957" y="3687099"/>
            <a:ext cx="595035" cy="33855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Arial" charset="0"/>
                <a:cs typeface="宋体" charset="-122"/>
              </a:rPr>
              <a:t>用户</a:t>
            </a:r>
            <a:endParaRPr lang="en-US" sz="1600" dirty="0">
              <a:ln>
                <a:solidFill>
                  <a:srgbClr val="FFFFFF"/>
                </a:solidFill>
              </a:ln>
              <a:solidFill>
                <a:srgbClr val="FFFFFF"/>
              </a:solidFill>
              <a:latin typeface="Arial" charset="0"/>
              <a:ea typeface="宋体" charset="-122"/>
              <a:cs typeface="宋体" charset="-122"/>
            </a:endParaRPr>
          </a:p>
        </p:txBody>
      </p:sp>
      <p:sp>
        <p:nvSpPr>
          <p:cNvPr id="7" name="Right Brace 6"/>
          <p:cNvSpPr/>
          <p:nvPr/>
        </p:nvSpPr>
        <p:spPr bwMode="auto">
          <a:xfrm rot="16200000">
            <a:off x="3210582" y="392098"/>
            <a:ext cx="175423" cy="4536000"/>
          </a:xfrm>
          <a:prstGeom prst="rightBrace">
            <a:avLst>
              <a:gd name="adj1" fmla="val 35067"/>
              <a:gd name="adj2" fmla="val 50000"/>
            </a:avLst>
          </a:prstGeom>
          <a:noFill/>
          <a:ln w="19050" cap="flat" cmpd="sng" algn="ctr">
            <a:solidFill>
              <a:srgbClr val="46BCD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kumimoji="1" lang="en-US" sz="3200">
              <a:solidFill>
                <a:srgbClr val="000000"/>
              </a:solidFill>
              <a:latin typeface="Times New Roman" pitchFamily="18" charset="0"/>
              <a:ea typeface="华文楷体" pitchFamily="2" charset="-122"/>
              <a:cs typeface="宋体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00775" y="2207244"/>
            <a:ext cx="595035" cy="338554"/>
          </a:xfrm>
          <a:prstGeom prst="rect">
            <a:avLst/>
          </a:prstGeom>
          <a:solidFill>
            <a:srgbClr val="46BCDE"/>
          </a:solidFill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Arial" charset="0"/>
                <a:cs typeface="宋体" charset="-122"/>
              </a:rPr>
              <a:t>商品</a:t>
            </a:r>
            <a:endParaRPr lang="en-US" sz="1600" dirty="0">
              <a:ln>
                <a:solidFill>
                  <a:srgbClr val="FFFFFF"/>
                </a:solidFill>
              </a:ln>
              <a:solidFill>
                <a:srgbClr val="FFFFFF"/>
              </a:solidFill>
              <a:latin typeface="Arial" charset="0"/>
              <a:ea typeface="宋体" charset="-122"/>
              <a:cs typeface="宋体" charset="-122"/>
            </a:endParaRPr>
          </a:p>
        </p:txBody>
      </p:sp>
      <p:sp>
        <p:nvSpPr>
          <p:cNvPr id="9" name="Rectangle 9"/>
          <p:cNvSpPr/>
          <p:nvPr/>
        </p:nvSpPr>
        <p:spPr>
          <a:xfrm>
            <a:off x="2354444" y="3656321"/>
            <a:ext cx="646331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accent6"/>
                </a:solidFill>
              </a:rPr>
              <a:t>评分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152796" y="1011199"/>
            <a:ext cx="28907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两个用户对三个商品打分：</a:t>
            </a:r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i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u</a:t>
            </a:r>
            <a:r>
              <a:rPr lang="en-US" altLang="zh-CN" baseline="-2500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zh-CN" altLang="en-US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zh-CN" altLang="en-US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 </a:t>
            </a:r>
            <a:r>
              <a:rPr lang="en-US" altLang="zh-CN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1</a:t>
            </a:r>
            <a:r>
              <a:rPr lang="zh-CN" altLang="en-US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(5);</a:t>
            </a:r>
            <a:r>
              <a:rPr lang="zh-CN" altLang="en-US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3</a:t>
            </a:r>
            <a:r>
              <a:rPr lang="zh-CN" altLang="en-US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(2)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i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u</a:t>
            </a:r>
            <a:r>
              <a:rPr lang="en-US" altLang="zh-CN" baseline="-2500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2</a:t>
            </a:r>
            <a:r>
              <a:rPr lang="zh-CN" altLang="en-US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  </a:t>
            </a:r>
            <a:r>
              <a:rPr lang="en-US" altLang="zh-CN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2</a:t>
            </a:r>
            <a:r>
              <a:rPr lang="zh-CN" altLang="en-US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(3);</a:t>
            </a:r>
            <a:r>
              <a:rPr lang="zh-CN" altLang="en-US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3</a:t>
            </a:r>
            <a:r>
              <a:rPr lang="zh-CN" altLang="en-US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(5)</a:t>
            </a:r>
            <a:endParaRPr lang="en-US" altLang="zh-CN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请用</a:t>
            </a:r>
            <a:r>
              <a:rPr lang="en-US" altLang="zh-CN" b="1" dirty="0" err="1">
                <a:solidFill>
                  <a:srgbClr val="C00000"/>
                </a:solidFill>
                <a:latin typeface="Helvetica Neue" charset="0"/>
              </a:rPr>
              <a:t>NumPy</a:t>
            </a: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构造矩阵</a:t>
            </a:r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11" name="Rectangle 11"/>
          <p:cNvSpPr/>
          <p:nvPr/>
        </p:nvSpPr>
        <p:spPr>
          <a:xfrm>
            <a:off x="5646504" y="1103532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sp>
        <p:nvSpPr>
          <p:cNvPr id="12" name="Rectangle 13"/>
          <p:cNvSpPr/>
          <p:nvPr/>
        </p:nvSpPr>
        <p:spPr>
          <a:xfrm>
            <a:off x="5968065" y="2273958"/>
            <a:ext cx="28041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A.</a:t>
            </a:r>
            <a:r>
              <a:rPr lang="zh-CN" altLang="en-US" b="1" dirty="0"/>
              <a:t> </a:t>
            </a:r>
            <a:r>
              <a:rPr lang="en-US" dirty="0"/>
              <a:t>mat = </a:t>
            </a:r>
            <a:r>
              <a:rPr lang="en-US" dirty="0" err="1"/>
              <a:t>np.array</a:t>
            </a:r>
            <a:r>
              <a:rPr lang="en-US" dirty="0"/>
              <a:t>(</a:t>
            </a:r>
            <a:r>
              <a:rPr lang="zh-CN" altLang="en-US" dirty="0"/>
              <a:t> </a:t>
            </a:r>
            <a:r>
              <a:rPr lang="en-US" dirty="0"/>
              <a:t>[[5,0,2],[0,3,5]])</a:t>
            </a:r>
          </a:p>
        </p:txBody>
      </p:sp>
      <p:sp>
        <p:nvSpPr>
          <p:cNvPr id="14" name="Rectangle 14"/>
          <p:cNvSpPr/>
          <p:nvPr/>
        </p:nvSpPr>
        <p:spPr>
          <a:xfrm>
            <a:off x="5968064" y="2980056"/>
            <a:ext cx="28041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B.</a:t>
            </a:r>
            <a:r>
              <a:rPr lang="zh-CN" altLang="en-US" b="1" dirty="0"/>
              <a:t> </a:t>
            </a:r>
            <a:r>
              <a:rPr lang="pl-PL" dirty="0"/>
              <a:t>mat = </a:t>
            </a:r>
            <a:r>
              <a:rPr lang="pl-PL" dirty="0" err="1"/>
              <a:t>np.array</a:t>
            </a:r>
            <a:r>
              <a:rPr lang="pl-PL" dirty="0"/>
              <a:t>(</a:t>
            </a:r>
            <a:r>
              <a:rPr lang="zh-CN" altLang="en-US" dirty="0"/>
              <a:t> </a:t>
            </a:r>
            <a:r>
              <a:rPr lang="pl-PL" dirty="0"/>
              <a:t>[[5,np.nan,2],[np.nan,3,5]])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34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数组与矩阵</a:t>
            </a:r>
            <a:endParaRPr kumimoji="1" lang="en-US" altLang="zh-CN" dirty="0"/>
          </a:p>
          <a:p>
            <a:r>
              <a:rPr kumimoji="1" lang="zh-CN" altLang="en-US" dirty="0"/>
              <a:t>数据项同类型，可以利用下标访问</a:t>
            </a:r>
            <a:endParaRPr kumimoji="1" lang="en-US" altLang="zh-CN" dirty="0"/>
          </a:p>
          <a:p>
            <a:pPr lvl="1"/>
            <a:r>
              <a:rPr lang="zh-CN" altLang="en-US" dirty="0"/>
              <a:t>例子：</a:t>
            </a:r>
            <a:r>
              <a:rPr lang="en-US" altLang="zh-CN" dirty="0" err="1"/>
              <a:t>NumPy</a:t>
            </a:r>
            <a:r>
              <a:rPr lang="zh-CN" altLang="en-US" dirty="0"/>
              <a:t>的多维数组（</a:t>
            </a:r>
            <a:r>
              <a:rPr lang="en-US" altLang="zh-CN" dirty="0" err="1"/>
              <a:t>ndarray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kumimoji="1" lang="zh-CN" altLang="en-US" dirty="0"/>
              <a:t>例子：推荐系统中的</a:t>
            </a:r>
            <a:r>
              <a:rPr kumimoji="1" lang="en-US" altLang="zh-CN" dirty="0"/>
              <a:t>user-item</a:t>
            </a:r>
            <a:r>
              <a:rPr kumimoji="1" lang="zh-CN" altLang="en-US" dirty="0"/>
              <a:t>矩阵</a:t>
            </a:r>
            <a:endParaRPr kumimoji="1" lang="en-US" altLang="zh-CN" dirty="0"/>
          </a:p>
          <a:p>
            <a:pPr lvl="1"/>
            <a:endParaRPr lang="en-US" altLang="zh-CN" dirty="0"/>
          </a:p>
          <a:p>
            <a:endParaRPr lang="en-US" dirty="0"/>
          </a:p>
        </p:txBody>
      </p:sp>
      <p:pic>
        <p:nvPicPr>
          <p:cNvPr id="4" name="图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062" y="2795680"/>
            <a:ext cx="4346420" cy="2188551"/>
          </a:xfrm>
          <a:prstGeom prst="rect">
            <a:avLst/>
          </a:prstGeom>
        </p:spPr>
      </p:pic>
      <p:sp>
        <p:nvSpPr>
          <p:cNvPr id="5" name="Right Brace 4"/>
          <p:cNvSpPr/>
          <p:nvPr/>
        </p:nvSpPr>
        <p:spPr bwMode="auto">
          <a:xfrm rot="10800000">
            <a:off x="754793" y="2795680"/>
            <a:ext cx="220073" cy="2232000"/>
          </a:xfrm>
          <a:prstGeom prst="rightBrace">
            <a:avLst>
              <a:gd name="adj1" fmla="val 35067"/>
              <a:gd name="adj2" fmla="val 50000"/>
            </a:avLst>
          </a:prstGeom>
          <a:noFill/>
          <a:ln w="19050" cap="flat" cmpd="sng" algn="ctr">
            <a:solidFill>
              <a:srgbClr val="FC0D1B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kumimoji="1" lang="en-US" sz="3200">
              <a:solidFill>
                <a:srgbClr val="000000"/>
              </a:solidFill>
              <a:latin typeface="Times New Roman" pitchFamily="18" charset="0"/>
              <a:ea typeface="华文楷体" pitchFamily="2" charset="-122"/>
              <a:cs typeface="宋体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0957" y="3687099"/>
            <a:ext cx="595035" cy="33855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Arial" charset="0"/>
                <a:cs typeface="宋体" charset="-122"/>
              </a:rPr>
              <a:t>用户</a:t>
            </a:r>
            <a:endParaRPr lang="en-US" sz="1600" dirty="0">
              <a:ln>
                <a:solidFill>
                  <a:srgbClr val="FFFFFF"/>
                </a:solidFill>
              </a:ln>
              <a:solidFill>
                <a:srgbClr val="FFFFFF"/>
              </a:solidFill>
              <a:latin typeface="Arial" charset="0"/>
              <a:ea typeface="宋体" charset="-122"/>
              <a:cs typeface="宋体" charset="-122"/>
            </a:endParaRPr>
          </a:p>
        </p:txBody>
      </p:sp>
      <p:sp>
        <p:nvSpPr>
          <p:cNvPr id="7" name="Right Brace 6"/>
          <p:cNvSpPr/>
          <p:nvPr/>
        </p:nvSpPr>
        <p:spPr bwMode="auto">
          <a:xfrm rot="16200000">
            <a:off x="3210582" y="392098"/>
            <a:ext cx="175423" cy="4536000"/>
          </a:xfrm>
          <a:prstGeom prst="rightBrace">
            <a:avLst>
              <a:gd name="adj1" fmla="val 35067"/>
              <a:gd name="adj2" fmla="val 50000"/>
            </a:avLst>
          </a:prstGeom>
          <a:noFill/>
          <a:ln w="19050" cap="flat" cmpd="sng" algn="ctr">
            <a:solidFill>
              <a:srgbClr val="46BCD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kumimoji="1" lang="en-US" sz="3200">
              <a:solidFill>
                <a:srgbClr val="000000"/>
              </a:solidFill>
              <a:latin typeface="Times New Roman" pitchFamily="18" charset="0"/>
              <a:ea typeface="华文楷体" pitchFamily="2" charset="-122"/>
              <a:cs typeface="宋体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00775" y="2207244"/>
            <a:ext cx="595035" cy="338554"/>
          </a:xfrm>
          <a:prstGeom prst="rect">
            <a:avLst/>
          </a:prstGeom>
          <a:solidFill>
            <a:srgbClr val="46BCDE"/>
          </a:solidFill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Arial" charset="0"/>
                <a:cs typeface="宋体" charset="-122"/>
              </a:rPr>
              <a:t>商品</a:t>
            </a:r>
            <a:endParaRPr lang="en-US" sz="1600" dirty="0">
              <a:ln>
                <a:solidFill>
                  <a:srgbClr val="FFFFFF"/>
                </a:solidFill>
              </a:ln>
              <a:solidFill>
                <a:srgbClr val="FFFFFF"/>
              </a:solidFill>
              <a:latin typeface="Arial" charset="0"/>
              <a:ea typeface="宋体" charset="-122"/>
              <a:cs typeface="宋体" charset="-122"/>
            </a:endParaRPr>
          </a:p>
        </p:txBody>
      </p:sp>
      <p:sp>
        <p:nvSpPr>
          <p:cNvPr id="9" name="Rectangle 9"/>
          <p:cNvSpPr/>
          <p:nvPr/>
        </p:nvSpPr>
        <p:spPr>
          <a:xfrm>
            <a:off x="2354444" y="3656321"/>
            <a:ext cx="646331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accent6"/>
                </a:solidFill>
              </a:rPr>
              <a:t>评分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152796" y="1011199"/>
            <a:ext cx="28907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两个用户对三个商品打分：</a:t>
            </a:r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i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u</a:t>
            </a:r>
            <a:r>
              <a:rPr lang="en-US" altLang="zh-CN" baseline="-2500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zh-CN" altLang="en-US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zh-CN" altLang="en-US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 </a:t>
            </a:r>
            <a:r>
              <a:rPr lang="en-US" altLang="zh-CN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1</a:t>
            </a:r>
            <a:r>
              <a:rPr lang="zh-CN" altLang="en-US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(5);</a:t>
            </a:r>
            <a:r>
              <a:rPr lang="zh-CN" altLang="en-US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3</a:t>
            </a:r>
            <a:r>
              <a:rPr lang="zh-CN" altLang="en-US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(2)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i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u</a:t>
            </a:r>
            <a:r>
              <a:rPr lang="en-US" altLang="zh-CN" baseline="-2500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2</a:t>
            </a:r>
            <a:r>
              <a:rPr lang="zh-CN" altLang="en-US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  </a:t>
            </a:r>
            <a:r>
              <a:rPr lang="en-US" altLang="zh-CN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2</a:t>
            </a:r>
            <a:r>
              <a:rPr lang="zh-CN" altLang="en-US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(3);</a:t>
            </a:r>
            <a:r>
              <a:rPr lang="zh-CN" altLang="en-US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3</a:t>
            </a:r>
            <a:r>
              <a:rPr lang="zh-CN" altLang="en-US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(5)</a:t>
            </a:r>
            <a:endParaRPr lang="en-US" altLang="zh-CN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请用</a:t>
            </a:r>
            <a:r>
              <a:rPr lang="en-US" altLang="zh-CN" b="1" dirty="0" err="1">
                <a:solidFill>
                  <a:srgbClr val="C00000"/>
                </a:solidFill>
                <a:latin typeface="Helvetica Neue" charset="0"/>
              </a:rPr>
              <a:t>NumPy</a:t>
            </a: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构造矩阵</a:t>
            </a:r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11" name="Rectangle 11"/>
          <p:cNvSpPr/>
          <p:nvPr/>
        </p:nvSpPr>
        <p:spPr>
          <a:xfrm>
            <a:off x="5646504" y="1103532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sp>
        <p:nvSpPr>
          <p:cNvPr id="12" name="Rectangle 13"/>
          <p:cNvSpPr/>
          <p:nvPr/>
        </p:nvSpPr>
        <p:spPr>
          <a:xfrm>
            <a:off x="5968065" y="2273958"/>
            <a:ext cx="28041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A.</a:t>
            </a:r>
            <a:r>
              <a:rPr lang="zh-CN" altLang="en-US" b="1" dirty="0"/>
              <a:t> </a:t>
            </a:r>
            <a:r>
              <a:rPr lang="en-US" dirty="0"/>
              <a:t>mat = </a:t>
            </a:r>
            <a:r>
              <a:rPr lang="en-US" dirty="0" err="1"/>
              <a:t>np.array</a:t>
            </a:r>
            <a:r>
              <a:rPr lang="en-US" dirty="0"/>
              <a:t>(</a:t>
            </a:r>
            <a:r>
              <a:rPr lang="zh-CN" altLang="en-US" dirty="0"/>
              <a:t> </a:t>
            </a:r>
            <a:r>
              <a:rPr lang="en-US" dirty="0"/>
              <a:t>[[5,0,2],[0,3,5]])</a:t>
            </a:r>
          </a:p>
        </p:txBody>
      </p:sp>
      <p:sp>
        <p:nvSpPr>
          <p:cNvPr id="14" name="Rectangle 14"/>
          <p:cNvSpPr/>
          <p:nvPr/>
        </p:nvSpPr>
        <p:spPr>
          <a:xfrm>
            <a:off x="5968064" y="2980056"/>
            <a:ext cx="28041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B.</a:t>
            </a:r>
            <a:r>
              <a:rPr lang="zh-CN" altLang="en-US" b="1" dirty="0"/>
              <a:t> </a:t>
            </a:r>
            <a:r>
              <a:rPr lang="pl-PL" dirty="0"/>
              <a:t>mat = </a:t>
            </a:r>
            <a:r>
              <a:rPr lang="pl-PL" dirty="0" err="1"/>
              <a:t>np.array</a:t>
            </a:r>
            <a:r>
              <a:rPr lang="pl-PL" dirty="0"/>
              <a:t>(</a:t>
            </a:r>
            <a:r>
              <a:rPr lang="zh-CN" altLang="en-US" dirty="0"/>
              <a:t> </a:t>
            </a:r>
            <a:r>
              <a:rPr lang="pl-PL" dirty="0"/>
              <a:t>[[5,np.nan,2],[np.nan,3,5]])</a:t>
            </a:r>
            <a:endParaRPr lang="en-US" dirty="0"/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504" y="3750024"/>
            <a:ext cx="3265714" cy="106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40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关系数据（</a:t>
            </a:r>
            <a:r>
              <a:rPr lang="en-US" altLang="zh-CN" dirty="0"/>
              <a:t>Relational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简单的关系数据：单表数据</a:t>
            </a:r>
            <a:endParaRPr lang="en-US" altLang="zh-CN" dirty="0"/>
          </a:p>
          <a:p>
            <a:pPr lvl="1"/>
            <a:r>
              <a:rPr lang="zh-CN" altLang="en-US" dirty="0"/>
              <a:t>行：表示一条记录（</a:t>
            </a:r>
            <a:r>
              <a:rPr lang="en-US" altLang="zh-CN" dirty="0"/>
              <a:t>Record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列：表示一个属性（</a:t>
            </a:r>
            <a:r>
              <a:rPr lang="en-US" altLang="zh-CN" dirty="0"/>
              <a:t>Attribute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14" y="2577417"/>
            <a:ext cx="3292944" cy="15121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256" y="2453234"/>
            <a:ext cx="3068827" cy="17726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6"/>
          <p:cNvSpPr/>
          <p:nvPr/>
        </p:nvSpPr>
        <p:spPr>
          <a:xfrm>
            <a:off x="6294400" y="3091741"/>
            <a:ext cx="1188132" cy="1620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7"/>
          <p:cNvSpPr/>
          <p:nvPr/>
        </p:nvSpPr>
        <p:spPr>
          <a:xfrm>
            <a:off x="4977136" y="3217264"/>
            <a:ext cx="237145" cy="10020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extBox 8"/>
          <p:cNvSpPr txBox="1"/>
          <p:nvPr/>
        </p:nvSpPr>
        <p:spPr>
          <a:xfrm>
            <a:off x="7430332" y="2814742"/>
            <a:ext cx="7040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srgbClr val="FF0000"/>
                </a:solidFill>
                <a:latin typeface="STZhongsong" charset="-122"/>
                <a:ea typeface="STZhongsong" charset="-122"/>
                <a:cs typeface="STZhongsong" charset="-122"/>
              </a:rPr>
              <a:t>列标签</a:t>
            </a:r>
            <a:endParaRPr lang="en-US" sz="1350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703060" y="4257701"/>
            <a:ext cx="7040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srgbClr val="FF0000"/>
                </a:solidFill>
                <a:latin typeface="STZhongsong" charset="-122"/>
                <a:ea typeface="STZhongsong" charset="-122"/>
                <a:cs typeface="STZhongsong" charset="-122"/>
              </a:rPr>
              <a:t>行</a:t>
            </a:r>
            <a:r>
              <a:rPr lang="zh-CN" altLang="en-US" sz="135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标签</a:t>
            </a:r>
            <a:endParaRPr lang="en-US" sz="1350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5129079" y="1886553"/>
            <a:ext cx="2807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pandas</a:t>
            </a:r>
            <a:r>
              <a:rPr lang="zh-CN" altLang="en-US" dirty="0"/>
              <a:t>表示单表数据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9843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11111111"/>
</p:tagLst>
</file>

<file path=ppt/theme/theme1.xml><?xml version="1.0" encoding="utf-8"?>
<a:theme xmlns:a="http://schemas.openxmlformats.org/drawingml/2006/main" name="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6806</TotalTime>
  <Words>1545</Words>
  <Application>Microsoft Office PowerPoint</Application>
  <PresentationFormat>全屏显示(16:9)</PresentationFormat>
  <Paragraphs>313</Paragraphs>
  <Slides>42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7" baseType="lpstr">
      <vt:lpstr>Gulim</vt:lpstr>
      <vt:lpstr>Helvetica Neue</vt:lpstr>
      <vt:lpstr>Mangal</vt:lpstr>
      <vt:lpstr>华文楷体</vt:lpstr>
      <vt:lpstr>STZhongsong</vt:lpstr>
      <vt:lpstr>宋体</vt:lpstr>
      <vt:lpstr>微软雅黑</vt:lpstr>
      <vt:lpstr>微软雅黑</vt:lpstr>
      <vt:lpstr>Arial</vt:lpstr>
      <vt:lpstr>Calibri</vt:lpstr>
      <vt:lpstr>Cambria Math</vt:lpstr>
      <vt:lpstr>Courier New</vt:lpstr>
      <vt:lpstr>Times New Roman</vt:lpstr>
      <vt:lpstr>Wingdings</vt:lpstr>
      <vt:lpstr>清风素材 https://12sc.taobao.com/</vt:lpstr>
      <vt:lpstr>PowerPoint 演示文稿</vt:lpstr>
      <vt:lpstr>数据模型与数据采集</vt:lpstr>
      <vt:lpstr>数据模型与数据采集</vt:lpstr>
      <vt:lpstr>数据模型与数据采集</vt:lpstr>
      <vt:lpstr>PowerPoint 演示文稿</vt:lpstr>
      <vt:lpstr>数据模型与数据采集</vt:lpstr>
      <vt:lpstr>数据模型与数据采集</vt:lpstr>
      <vt:lpstr>数据模型与数据采集</vt:lpstr>
      <vt:lpstr>数据模型与数据采集</vt:lpstr>
      <vt:lpstr>数据模型与数据采集</vt:lpstr>
      <vt:lpstr>数据模型与数据采集</vt:lpstr>
      <vt:lpstr>数据模型与数据采集</vt:lpstr>
      <vt:lpstr>数据模型与数据采集</vt:lpstr>
      <vt:lpstr>数据模型与数据采集</vt:lpstr>
      <vt:lpstr>数据模型与数据采集</vt:lpstr>
      <vt:lpstr>数据模型与数据采集</vt:lpstr>
      <vt:lpstr>数据模型与数据采集</vt:lpstr>
      <vt:lpstr>pause</vt:lpstr>
      <vt:lpstr>数据模型与数据采集</vt:lpstr>
      <vt:lpstr>数据模型与数据采集</vt:lpstr>
      <vt:lpstr>数据模型与数据采集</vt:lpstr>
      <vt:lpstr>数据模型与数据采集</vt:lpstr>
      <vt:lpstr>数据模型与数据采集</vt:lpstr>
      <vt:lpstr>数据模型与数据采集</vt:lpstr>
      <vt:lpstr>数据模型与数据采集</vt:lpstr>
      <vt:lpstr>数据模型与数据采集</vt:lpstr>
      <vt:lpstr>pause</vt:lpstr>
      <vt:lpstr>数据模型与数据采集</vt:lpstr>
      <vt:lpstr>数据模型与数据采集</vt:lpstr>
      <vt:lpstr>数据模型与数据采集</vt:lpstr>
      <vt:lpstr>数据模型与数据采集</vt:lpstr>
      <vt:lpstr>数据模型与数据采集</vt:lpstr>
      <vt:lpstr>数据模型与数据采集</vt:lpstr>
      <vt:lpstr>数据模型与数据采集</vt:lpstr>
      <vt:lpstr>数据模型与数据采集</vt:lpstr>
      <vt:lpstr>数据模型与数据采集</vt:lpstr>
      <vt:lpstr>数据模型与数据采集</vt:lpstr>
      <vt:lpstr>数据模型与数据采集</vt:lpstr>
      <vt:lpstr>数据模型与数据采集</vt:lpstr>
      <vt:lpstr>pause</vt:lpstr>
      <vt:lpstr>思考题</vt:lpstr>
      <vt:lpstr>pause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Administrator</cp:lastModifiedBy>
  <cp:revision>383</cp:revision>
  <cp:lastPrinted>2020-03-27T09:34:47Z</cp:lastPrinted>
  <dcterms:created xsi:type="dcterms:W3CDTF">2015-01-23T04:02:45Z</dcterms:created>
  <dcterms:modified xsi:type="dcterms:W3CDTF">2024-08-30T02:44:49Z</dcterms:modified>
  <cp:category/>
  <cp:contentStatus>12sc.taobao.com</cp:contentStatus>
</cp:coreProperties>
</file>